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1"/>
    <p:sldMasterId id="2147483732" r:id="rId2"/>
    <p:sldMasterId id="2147483810" r:id="rId3"/>
  </p:sldMasterIdLst>
  <p:notesMasterIdLst>
    <p:notesMasterId r:id="rId39"/>
  </p:notesMasterIdLst>
  <p:handoutMasterIdLst>
    <p:handoutMasterId r:id="rId40"/>
  </p:handoutMasterIdLst>
  <p:sldIdLst>
    <p:sldId id="514" r:id="rId4"/>
    <p:sldId id="501" r:id="rId5"/>
    <p:sldId id="505" r:id="rId6"/>
    <p:sldId id="393" r:id="rId7"/>
    <p:sldId id="479" r:id="rId8"/>
    <p:sldId id="502" r:id="rId9"/>
    <p:sldId id="507" r:id="rId10"/>
    <p:sldId id="411" r:id="rId11"/>
    <p:sldId id="465" r:id="rId12"/>
    <p:sldId id="503" r:id="rId13"/>
    <p:sldId id="415" r:id="rId14"/>
    <p:sldId id="439" r:id="rId15"/>
    <p:sldId id="449" r:id="rId16"/>
    <p:sldId id="495" r:id="rId17"/>
    <p:sldId id="480" r:id="rId18"/>
    <p:sldId id="481" r:id="rId19"/>
    <p:sldId id="416" r:id="rId20"/>
    <p:sldId id="420" r:id="rId21"/>
    <p:sldId id="504" r:id="rId22"/>
    <p:sldId id="468" r:id="rId23"/>
    <p:sldId id="430" r:id="rId24"/>
    <p:sldId id="486" r:id="rId25"/>
    <p:sldId id="524" r:id="rId26"/>
    <p:sldId id="299" r:id="rId27"/>
    <p:sldId id="491" r:id="rId28"/>
    <p:sldId id="492" r:id="rId29"/>
    <p:sldId id="508" r:id="rId30"/>
    <p:sldId id="515" r:id="rId31"/>
    <p:sldId id="516" r:id="rId32"/>
    <p:sldId id="517" r:id="rId33"/>
    <p:sldId id="522" r:id="rId34"/>
    <p:sldId id="518" r:id="rId35"/>
    <p:sldId id="520" r:id="rId36"/>
    <p:sldId id="521" r:id="rId37"/>
    <p:sldId id="523"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pos="74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della, Lisa J. (Boston)" initials="PLJ(" lastIdx="13" clrIdx="0">
    <p:extLst>
      <p:ext uri="{19B8F6BF-5375-455C-9EA6-DF929625EA0E}">
        <p15:presenceInfo xmlns:p15="http://schemas.microsoft.com/office/powerpoint/2012/main" userId="Predella, Lisa J. (Bos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6A6F"/>
    <a:srgbClr val="65686D"/>
    <a:srgbClr val="878A8F"/>
    <a:srgbClr val="474C55"/>
    <a:srgbClr val="005776"/>
    <a:srgbClr val="67102E"/>
    <a:srgbClr val="89163E"/>
    <a:srgbClr val="CD163F"/>
    <a:srgbClr val="006E8C"/>
    <a:srgbClr val="6D7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2299" autoAdjust="0"/>
  </p:normalViewPr>
  <p:slideViewPr>
    <p:cSldViewPr snapToGrid="0" snapToObjects="1">
      <p:cViewPr varScale="1">
        <p:scale>
          <a:sx n="80" d="100"/>
          <a:sy n="80" d="100"/>
        </p:scale>
        <p:origin x="1115" y="63"/>
      </p:cViewPr>
      <p:guideLst>
        <p:guide pos="240"/>
        <p:guide pos="7440"/>
        <p:guide orient="horz" pos="2160"/>
      </p:guideLst>
    </p:cSldViewPr>
  </p:slideViewPr>
  <p:notesTextViewPr>
    <p:cViewPr>
      <p:scale>
        <a:sx n="3" d="2"/>
        <a:sy n="3" d="2"/>
      </p:scale>
      <p:origin x="0" y="0"/>
    </p:cViewPr>
  </p:notesTextViewPr>
  <p:sorterViewPr>
    <p:cViewPr varScale="1">
      <p:scale>
        <a:sx n="100" d="100"/>
        <a:sy n="100" d="100"/>
      </p:scale>
      <p:origin x="0" y="-20196"/>
    </p:cViewPr>
  </p:sorterViewPr>
  <p:notesViewPr>
    <p:cSldViewPr snapToGrid="0" snapToObjects="1" showGuides="1">
      <p:cViewPr varScale="1">
        <p:scale>
          <a:sx n="82" d="100"/>
          <a:sy n="82" d="100"/>
        </p:scale>
        <p:origin x="192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P\A%20Suddenly%20Single\PPT%20Outline\Backup\Retirement%20Income%20Model%20v3%20-%20Cumulative%20Retirement%20Chang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61957104374044"/>
          <c:y val="5.9414121979491218E-2"/>
          <c:w val="0.79450276447747614"/>
          <c:h val="0.78655342530812788"/>
        </c:manualLayout>
      </c:layout>
      <c:areaChart>
        <c:grouping val="stacked"/>
        <c:varyColors val="0"/>
        <c:ser>
          <c:idx val="0"/>
          <c:order val="0"/>
          <c:tx>
            <c:strRef>
              <c:f>'Scenario 1'!$W$2:$W$4</c:f>
              <c:strCache>
                <c:ptCount val="3"/>
                <c:pt idx="0">
                  <c:v>Contributions</c:v>
                </c:pt>
              </c:strCache>
            </c:strRef>
          </c:tx>
          <c:spPr>
            <a:solidFill>
              <a:schemeClr val="accent3"/>
            </a:solidFill>
            <a:ln>
              <a:noFill/>
            </a:ln>
            <a:effectLst/>
          </c:spPr>
          <c:cat>
            <c:numRef>
              <c:f>'Scenario 1'!$V$5:$V$181</c:f>
              <c:numCache>
                <c:formatCode>0</c:formatCode>
                <c:ptCount val="177"/>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pt idx="173">
                  <c:v>65</c:v>
                </c:pt>
                <c:pt idx="174">
                  <c:v>65</c:v>
                </c:pt>
                <c:pt idx="175">
                  <c:v>65</c:v>
                </c:pt>
                <c:pt idx="176">
                  <c:v>65</c:v>
                </c:pt>
              </c:numCache>
            </c:numRef>
          </c:cat>
          <c:val>
            <c:numRef>
              <c:f>'Scenario 1'!$W$5:$W$181</c:f>
              <c:numCache>
                <c:formatCode>_("$"* #,##0.00_);_("$"* \(#,##0.00\);_("$"* "-"??_);_(@_)</c:formatCode>
                <c:ptCount val="177"/>
                <c:pt idx="0">
                  <c:v>0</c:v>
                </c:pt>
                <c:pt idx="1">
                  <c:v>525</c:v>
                </c:pt>
                <c:pt idx="2">
                  <c:v>1050</c:v>
                </c:pt>
                <c:pt idx="3">
                  <c:v>1575</c:v>
                </c:pt>
                <c:pt idx="4">
                  <c:v>2100</c:v>
                </c:pt>
                <c:pt idx="5">
                  <c:v>2724.75</c:v>
                </c:pt>
                <c:pt idx="6">
                  <c:v>3349.5</c:v>
                </c:pt>
                <c:pt idx="7">
                  <c:v>3974.25</c:v>
                </c:pt>
                <c:pt idx="8">
                  <c:v>4599</c:v>
                </c:pt>
                <c:pt idx="9">
                  <c:v>5327.28</c:v>
                </c:pt>
                <c:pt idx="10">
                  <c:v>6055.5599999999995</c:v>
                </c:pt>
                <c:pt idx="11">
                  <c:v>6783.8399999999992</c:v>
                </c:pt>
                <c:pt idx="12">
                  <c:v>7512.119999999999</c:v>
                </c:pt>
                <c:pt idx="13">
                  <c:v>8347.8212999999996</c:v>
                </c:pt>
                <c:pt idx="14">
                  <c:v>9183.5226000000002</c:v>
                </c:pt>
                <c:pt idx="15">
                  <c:v>10019.223900000001</c:v>
                </c:pt>
                <c:pt idx="16">
                  <c:v>10854.925200000001</c:v>
                </c:pt>
                <c:pt idx="17">
                  <c:v>11802.053340000002</c:v>
                </c:pt>
                <c:pt idx="18">
                  <c:v>12749.181480000003</c:v>
                </c:pt>
                <c:pt idx="19">
                  <c:v>13696.309620000004</c:v>
                </c:pt>
                <c:pt idx="20">
                  <c:v>14643.437760000004</c:v>
                </c:pt>
                <c:pt idx="21">
                  <c:v>15609.508462800004</c:v>
                </c:pt>
                <c:pt idx="22">
                  <c:v>16575.579165600004</c:v>
                </c:pt>
                <c:pt idx="23">
                  <c:v>17541.649868400003</c:v>
                </c:pt>
                <c:pt idx="24">
                  <c:v>18507.720571200003</c:v>
                </c:pt>
                <c:pt idx="25">
                  <c:v>19493.112688056004</c:v>
                </c:pt>
                <c:pt idx="26">
                  <c:v>20478.504804912005</c:v>
                </c:pt>
                <c:pt idx="27">
                  <c:v>21463.896921768006</c:v>
                </c:pt>
                <c:pt idx="28">
                  <c:v>22449.289038624007</c:v>
                </c:pt>
                <c:pt idx="29">
                  <c:v>23454.388997817128</c:v>
                </c:pt>
                <c:pt idx="30">
                  <c:v>24459.48895701025</c:v>
                </c:pt>
                <c:pt idx="31">
                  <c:v>25464.588916203371</c:v>
                </c:pt>
                <c:pt idx="32">
                  <c:v>26469.688875396492</c:v>
                </c:pt>
                <c:pt idx="33">
                  <c:v>27494.890833773476</c:v>
                </c:pt>
                <c:pt idx="34">
                  <c:v>28520.092792150459</c:v>
                </c:pt>
                <c:pt idx="35">
                  <c:v>29545.294750527442</c:v>
                </c:pt>
                <c:pt idx="36">
                  <c:v>30570.496708904426</c:v>
                </c:pt>
                <c:pt idx="37">
                  <c:v>31616.202706448948</c:v>
                </c:pt>
                <c:pt idx="38">
                  <c:v>32661.908703993471</c:v>
                </c:pt>
                <c:pt idx="39">
                  <c:v>33707.61470153799</c:v>
                </c:pt>
                <c:pt idx="40">
                  <c:v>34753.320699082513</c:v>
                </c:pt>
                <c:pt idx="41">
                  <c:v>35819.940816577924</c:v>
                </c:pt>
                <c:pt idx="42">
                  <c:v>36886.560934073335</c:v>
                </c:pt>
                <c:pt idx="43">
                  <c:v>37953.181051568747</c:v>
                </c:pt>
                <c:pt idx="44">
                  <c:v>39019.801169064158</c:v>
                </c:pt>
                <c:pt idx="45">
                  <c:v>40107.753688909477</c:v>
                </c:pt>
                <c:pt idx="46">
                  <c:v>41195.706208754797</c:v>
                </c:pt>
                <c:pt idx="47">
                  <c:v>42283.658728600116</c:v>
                </c:pt>
                <c:pt idx="48">
                  <c:v>43371.611248445435</c:v>
                </c:pt>
                <c:pt idx="49">
                  <c:v>44481.322818687666</c:v>
                </c:pt>
                <c:pt idx="50">
                  <c:v>45591.034388929897</c:v>
                </c:pt>
                <c:pt idx="51">
                  <c:v>46700.745959172127</c:v>
                </c:pt>
                <c:pt idx="52">
                  <c:v>47810.457529414358</c:v>
                </c:pt>
                <c:pt idx="53">
                  <c:v>48942.363331061431</c:v>
                </c:pt>
                <c:pt idx="54">
                  <c:v>50074.269132708505</c:v>
                </c:pt>
                <c:pt idx="55">
                  <c:v>51206.174934355578</c:v>
                </c:pt>
                <c:pt idx="56">
                  <c:v>52338.080736002652</c:v>
                </c:pt>
                <c:pt idx="57">
                  <c:v>53492.624653682666</c:v>
                </c:pt>
                <c:pt idx="58">
                  <c:v>54647.168571362679</c:v>
                </c:pt>
                <c:pt idx="59">
                  <c:v>55801.712489042693</c:v>
                </c:pt>
                <c:pt idx="60">
                  <c:v>56956.256406722707</c:v>
                </c:pt>
                <c:pt idx="61">
                  <c:v>58133.89120275632</c:v>
                </c:pt>
                <c:pt idx="62">
                  <c:v>59311.525998789934</c:v>
                </c:pt>
                <c:pt idx="63">
                  <c:v>60489.160794823547</c:v>
                </c:pt>
                <c:pt idx="64">
                  <c:v>61666.79559085716</c:v>
                </c:pt>
                <c:pt idx="65">
                  <c:v>62867.983082811443</c:v>
                </c:pt>
                <c:pt idx="66">
                  <c:v>64069.170574765725</c:v>
                </c:pt>
                <c:pt idx="67">
                  <c:v>65270.358066720008</c:v>
                </c:pt>
                <c:pt idx="68">
                  <c:v>66471.54555867429</c:v>
                </c:pt>
                <c:pt idx="69">
                  <c:v>67696.756800467658</c:v>
                </c:pt>
                <c:pt idx="70">
                  <c:v>68921.968042261025</c:v>
                </c:pt>
                <c:pt idx="71">
                  <c:v>70147.179284054393</c:v>
                </c:pt>
                <c:pt idx="72">
                  <c:v>71372.390525847761</c:v>
                </c:pt>
                <c:pt idx="73">
                  <c:v>72622.105992476994</c:v>
                </c:pt>
                <c:pt idx="74">
                  <c:v>73871.821459106228</c:v>
                </c:pt>
                <c:pt idx="75">
                  <c:v>75121.536925735461</c:v>
                </c:pt>
                <c:pt idx="76">
                  <c:v>76371.252392364695</c:v>
                </c:pt>
                <c:pt idx="77">
                  <c:v>77645.962168326514</c:v>
                </c:pt>
                <c:pt idx="78">
                  <c:v>78920.671944288333</c:v>
                </c:pt>
                <c:pt idx="79">
                  <c:v>80195.381720250152</c:v>
                </c:pt>
                <c:pt idx="80">
                  <c:v>81470.091496211971</c:v>
                </c:pt>
                <c:pt idx="81">
                  <c:v>82770.295467693039</c:v>
                </c:pt>
                <c:pt idx="82">
                  <c:v>84070.499439174106</c:v>
                </c:pt>
                <c:pt idx="83">
                  <c:v>85370.703410655173</c:v>
                </c:pt>
                <c:pt idx="84">
                  <c:v>86670.90738213624</c:v>
                </c:pt>
                <c:pt idx="85">
                  <c:v>87997.115433046914</c:v>
                </c:pt>
                <c:pt idx="86">
                  <c:v>89323.323483957589</c:v>
                </c:pt>
                <c:pt idx="87">
                  <c:v>90649.531534868263</c:v>
                </c:pt>
                <c:pt idx="88">
                  <c:v>91975.739585778938</c:v>
                </c:pt>
                <c:pt idx="89">
                  <c:v>93328.47179770784</c:v>
                </c:pt>
                <c:pt idx="90">
                  <c:v>94681.204009636742</c:v>
                </c:pt>
                <c:pt idx="91">
                  <c:v>96033.936221565644</c:v>
                </c:pt>
                <c:pt idx="92">
                  <c:v>97386.668433494546</c:v>
                </c:pt>
                <c:pt idx="93">
                  <c:v>98766.455289662015</c:v>
                </c:pt>
                <c:pt idx="94">
                  <c:v>100146.24214582948</c:v>
                </c:pt>
                <c:pt idx="95">
                  <c:v>101526.02900199695</c:v>
                </c:pt>
                <c:pt idx="96">
                  <c:v>102905.81585816442</c:v>
                </c:pt>
                <c:pt idx="97">
                  <c:v>104313.19845145525</c:v>
                </c:pt>
                <c:pt idx="98">
                  <c:v>105720.58104474607</c:v>
                </c:pt>
                <c:pt idx="99">
                  <c:v>107127.96363803689</c:v>
                </c:pt>
                <c:pt idx="100">
                  <c:v>108535.34623132771</c:v>
                </c:pt>
                <c:pt idx="101">
                  <c:v>109970.87647648435</c:v>
                </c:pt>
                <c:pt idx="102">
                  <c:v>111406.40672164099</c:v>
                </c:pt>
                <c:pt idx="103">
                  <c:v>112841.93696679763</c:v>
                </c:pt>
                <c:pt idx="104">
                  <c:v>114277.46721195427</c:v>
                </c:pt>
                <c:pt idx="105">
                  <c:v>115741.70806201403</c:v>
                </c:pt>
                <c:pt idx="106">
                  <c:v>117205.9489120738</c:v>
                </c:pt>
                <c:pt idx="107">
                  <c:v>118670.18976213357</c:v>
                </c:pt>
                <c:pt idx="108">
                  <c:v>120134.43061219333</c:v>
                </c:pt>
                <c:pt idx="109">
                  <c:v>121627.9562792543</c:v>
                </c:pt>
                <c:pt idx="110">
                  <c:v>123121.48194631527</c:v>
                </c:pt>
                <c:pt idx="111">
                  <c:v>124615.00761337623</c:v>
                </c:pt>
                <c:pt idx="112">
                  <c:v>126108.5332804372</c:v>
                </c:pt>
                <c:pt idx="113">
                  <c:v>127631.92946083938</c:v>
                </c:pt>
                <c:pt idx="114">
                  <c:v>129155.32564124156</c:v>
                </c:pt>
                <c:pt idx="115">
                  <c:v>130678.72182164375</c:v>
                </c:pt>
                <c:pt idx="116">
                  <c:v>132202.11800204593</c:v>
                </c:pt>
                <c:pt idx="117">
                  <c:v>133755.98210605615</c:v>
                </c:pt>
                <c:pt idx="118">
                  <c:v>135309.84621006637</c:v>
                </c:pt>
                <c:pt idx="119">
                  <c:v>136863.7103140766</c:v>
                </c:pt>
                <c:pt idx="120">
                  <c:v>138417.57441808682</c:v>
                </c:pt>
                <c:pt idx="121">
                  <c:v>140002.51580417727</c:v>
                </c:pt>
                <c:pt idx="122">
                  <c:v>141587.45719026771</c:v>
                </c:pt>
                <c:pt idx="123">
                  <c:v>143172.39857635816</c:v>
                </c:pt>
                <c:pt idx="124">
                  <c:v>144757.3399624486</c:v>
                </c:pt>
                <c:pt idx="125">
                  <c:v>146373.98017626084</c:v>
                </c:pt>
                <c:pt idx="126">
                  <c:v>147990.62039007308</c:v>
                </c:pt>
                <c:pt idx="127">
                  <c:v>149607.26060388531</c:v>
                </c:pt>
                <c:pt idx="128">
                  <c:v>151223.90081769755</c:v>
                </c:pt>
                <c:pt idx="129">
                  <c:v>152872.87383578604</c:v>
                </c:pt>
                <c:pt idx="130">
                  <c:v>154521.84685387454</c:v>
                </c:pt>
                <c:pt idx="131">
                  <c:v>156170.81987196303</c:v>
                </c:pt>
                <c:pt idx="132">
                  <c:v>157819.79289005153</c:v>
                </c:pt>
                <c:pt idx="133">
                  <c:v>159501.74536850178</c:v>
                </c:pt>
                <c:pt idx="134">
                  <c:v>161183.69784695204</c:v>
                </c:pt>
                <c:pt idx="135">
                  <c:v>162865.6503254023</c:v>
                </c:pt>
                <c:pt idx="136">
                  <c:v>164547.60280385255</c:v>
                </c:pt>
                <c:pt idx="137">
                  <c:v>166263.19433187181</c:v>
                </c:pt>
                <c:pt idx="138">
                  <c:v>167978.78585989107</c:v>
                </c:pt>
                <c:pt idx="139">
                  <c:v>169694.37738791032</c:v>
                </c:pt>
                <c:pt idx="140">
                  <c:v>171409.96891592958</c:v>
                </c:pt>
                <c:pt idx="141">
                  <c:v>173159.87227450922</c:v>
                </c:pt>
                <c:pt idx="142">
                  <c:v>174909.77563308887</c:v>
                </c:pt>
                <c:pt idx="143">
                  <c:v>176659.67899166851</c:v>
                </c:pt>
                <c:pt idx="144">
                  <c:v>178409.58235024815</c:v>
                </c:pt>
                <c:pt idx="145">
                  <c:v>180194.4837759994</c:v>
                </c:pt>
                <c:pt idx="146">
                  <c:v>181979.38520175064</c:v>
                </c:pt>
                <c:pt idx="147">
                  <c:v>183764.28662750189</c:v>
                </c:pt>
                <c:pt idx="148">
                  <c:v>185549.18805325314</c:v>
                </c:pt>
                <c:pt idx="149">
                  <c:v>187369.78750751942</c:v>
                </c:pt>
                <c:pt idx="150">
                  <c:v>189190.3869617857</c:v>
                </c:pt>
                <c:pt idx="151">
                  <c:v>191010.98641605198</c:v>
                </c:pt>
                <c:pt idx="152">
                  <c:v>192831.58587031826</c:v>
                </c:pt>
                <c:pt idx="153">
                  <c:v>194688.59731366986</c:v>
                </c:pt>
                <c:pt idx="154">
                  <c:v>196545.60875702146</c:v>
                </c:pt>
                <c:pt idx="155">
                  <c:v>198402.62020037306</c:v>
                </c:pt>
                <c:pt idx="156">
                  <c:v>200259.63164372466</c:v>
                </c:pt>
                <c:pt idx="157">
                  <c:v>202153.78331594329</c:v>
                </c:pt>
                <c:pt idx="158">
                  <c:v>204047.93498816193</c:v>
                </c:pt>
                <c:pt idx="159">
                  <c:v>205942.08666038056</c:v>
                </c:pt>
                <c:pt idx="160">
                  <c:v>207836.2383325992</c:v>
                </c:pt>
                <c:pt idx="161">
                  <c:v>209768.27303826218</c:v>
                </c:pt>
                <c:pt idx="162">
                  <c:v>211700.30774392516</c:v>
                </c:pt>
                <c:pt idx="163">
                  <c:v>213632.34244958815</c:v>
                </c:pt>
                <c:pt idx="164">
                  <c:v>215564.37715525113</c:v>
                </c:pt>
                <c:pt idx="165">
                  <c:v>217535.05255502739</c:v>
                </c:pt>
                <c:pt idx="166">
                  <c:v>219505.72795480365</c:v>
                </c:pt>
                <c:pt idx="167">
                  <c:v>221476.4033545799</c:v>
                </c:pt>
                <c:pt idx="168">
                  <c:v>223447.07875435616</c:v>
                </c:pt>
                <c:pt idx="169">
                  <c:v>225457.16766212793</c:v>
                </c:pt>
                <c:pt idx="170">
                  <c:v>227467.25656989971</c:v>
                </c:pt>
                <c:pt idx="171">
                  <c:v>229477.34547767148</c:v>
                </c:pt>
                <c:pt idx="172">
                  <c:v>231487.43438544325</c:v>
                </c:pt>
                <c:pt idx="173">
                  <c:v>231487.43438544325</c:v>
                </c:pt>
                <c:pt idx="174">
                  <c:v>231487.43438544325</c:v>
                </c:pt>
                <c:pt idx="175">
                  <c:v>231487.43438544325</c:v>
                </c:pt>
                <c:pt idx="176">
                  <c:v>231487.43438544325</c:v>
                </c:pt>
              </c:numCache>
            </c:numRef>
          </c:val>
          <c:extLst>
            <c:ext xmlns:c16="http://schemas.microsoft.com/office/drawing/2014/chart" uri="{C3380CC4-5D6E-409C-BE32-E72D297353CC}">
              <c16:uniqueId val="{00000000-875C-4EA4-85C6-6B73943E717F}"/>
            </c:ext>
          </c:extLst>
        </c:ser>
        <c:ser>
          <c:idx val="1"/>
          <c:order val="1"/>
          <c:tx>
            <c:strRef>
              <c:f>'Scenario 1'!$X$2:$X$4</c:f>
              <c:strCache>
                <c:ptCount val="3"/>
                <c:pt idx="0">
                  <c:v>Match</c:v>
                </c:pt>
              </c:strCache>
            </c:strRef>
          </c:tx>
          <c:spPr>
            <a:solidFill>
              <a:schemeClr val="accent2"/>
            </a:solidFill>
            <a:ln>
              <a:noFill/>
            </a:ln>
            <a:effectLst/>
          </c:spPr>
          <c:cat>
            <c:numRef>
              <c:f>'Scenario 1'!$V$5:$V$181</c:f>
              <c:numCache>
                <c:formatCode>0</c:formatCode>
                <c:ptCount val="177"/>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pt idx="173">
                  <c:v>65</c:v>
                </c:pt>
                <c:pt idx="174">
                  <c:v>65</c:v>
                </c:pt>
                <c:pt idx="175">
                  <c:v>65</c:v>
                </c:pt>
                <c:pt idx="176">
                  <c:v>65</c:v>
                </c:pt>
              </c:numCache>
            </c:numRef>
          </c:cat>
          <c:val>
            <c:numRef>
              <c:f>'Scenario 1'!$X$5:$X$181</c:f>
              <c:numCache>
                <c:formatCode>_("$"* #,##0.00_);_("$"* \(#,##0.00\);_("$"* "-"??_);_(@_)</c:formatCode>
                <c:ptCount val="177"/>
                <c:pt idx="0">
                  <c:v>0</c:v>
                </c:pt>
                <c:pt idx="1">
                  <c:v>262.5</c:v>
                </c:pt>
                <c:pt idx="2">
                  <c:v>525</c:v>
                </c:pt>
                <c:pt idx="3">
                  <c:v>787.5</c:v>
                </c:pt>
                <c:pt idx="4">
                  <c:v>1050</c:v>
                </c:pt>
                <c:pt idx="5">
                  <c:v>1362.375</c:v>
                </c:pt>
                <c:pt idx="6">
                  <c:v>1674.75</c:v>
                </c:pt>
                <c:pt idx="7">
                  <c:v>1987.125</c:v>
                </c:pt>
                <c:pt idx="8">
                  <c:v>2299.5</c:v>
                </c:pt>
                <c:pt idx="9">
                  <c:v>2663.64</c:v>
                </c:pt>
                <c:pt idx="10">
                  <c:v>3027.7799999999997</c:v>
                </c:pt>
                <c:pt idx="11">
                  <c:v>3391.9199999999996</c:v>
                </c:pt>
                <c:pt idx="12">
                  <c:v>3756.0599999999995</c:v>
                </c:pt>
                <c:pt idx="13">
                  <c:v>4173.9106499999998</c:v>
                </c:pt>
                <c:pt idx="14">
                  <c:v>4591.7613000000001</c:v>
                </c:pt>
                <c:pt idx="15">
                  <c:v>5009.6119500000004</c:v>
                </c:pt>
                <c:pt idx="16">
                  <c:v>5427.4626000000007</c:v>
                </c:pt>
                <c:pt idx="17">
                  <c:v>5901.0266700000011</c:v>
                </c:pt>
                <c:pt idx="18">
                  <c:v>6374.5907400000015</c:v>
                </c:pt>
                <c:pt idx="19">
                  <c:v>6848.1548100000018</c:v>
                </c:pt>
                <c:pt idx="20">
                  <c:v>7321.7188800000022</c:v>
                </c:pt>
                <c:pt idx="21">
                  <c:v>7804.754231400002</c:v>
                </c:pt>
                <c:pt idx="22">
                  <c:v>8287.7895828000019</c:v>
                </c:pt>
                <c:pt idx="23">
                  <c:v>8770.8249342000017</c:v>
                </c:pt>
                <c:pt idx="24">
                  <c:v>9253.8602856000016</c:v>
                </c:pt>
                <c:pt idx="25">
                  <c:v>9746.5563440280021</c:v>
                </c:pt>
                <c:pt idx="26">
                  <c:v>10239.252402456003</c:v>
                </c:pt>
                <c:pt idx="27">
                  <c:v>10731.948460884003</c:v>
                </c:pt>
                <c:pt idx="28">
                  <c:v>11224.644519312003</c:v>
                </c:pt>
                <c:pt idx="29">
                  <c:v>11727.194498908564</c:v>
                </c:pt>
                <c:pt idx="30">
                  <c:v>12229.744478505125</c:v>
                </c:pt>
                <c:pt idx="31">
                  <c:v>12732.294458101685</c:v>
                </c:pt>
                <c:pt idx="32">
                  <c:v>13234.844437698246</c:v>
                </c:pt>
                <c:pt idx="33">
                  <c:v>13747.445416886738</c:v>
                </c:pt>
                <c:pt idx="34">
                  <c:v>14260.046396075229</c:v>
                </c:pt>
                <c:pt idx="35">
                  <c:v>14772.647375263721</c:v>
                </c:pt>
                <c:pt idx="36">
                  <c:v>15285.248354452213</c:v>
                </c:pt>
                <c:pt idx="37">
                  <c:v>15808.101353224474</c:v>
                </c:pt>
                <c:pt idx="38">
                  <c:v>16330.954351996736</c:v>
                </c:pt>
                <c:pt idx="39">
                  <c:v>16853.807350768995</c:v>
                </c:pt>
                <c:pt idx="40">
                  <c:v>17376.660349541256</c:v>
                </c:pt>
                <c:pt idx="41">
                  <c:v>17909.970408288962</c:v>
                </c:pt>
                <c:pt idx="42">
                  <c:v>18443.280467036668</c:v>
                </c:pt>
                <c:pt idx="43">
                  <c:v>18976.590525784373</c:v>
                </c:pt>
                <c:pt idx="44">
                  <c:v>19509.900584532079</c:v>
                </c:pt>
                <c:pt idx="45">
                  <c:v>20053.876844454739</c:v>
                </c:pt>
                <c:pt idx="46">
                  <c:v>20597.853104377398</c:v>
                </c:pt>
                <c:pt idx="47">
                  <c:v>21141.829364300058</c:v>
                </c:pt>
                <c:pt idx="48">
                  <c:v>21685.805624222718</c:v>
                </c:pt>
                <c:pt idx="49">
                  <c:v>22240.661409343833</c:v>
                </c:pt>
                <c:pt idx="50">
                  <c:v>22795.517194464948</c:v>
                </c:pt>
                <c:pt idx="51">
                  <c:v>23350.372979586064</c:v>
                </c:pt>
                <c:pt idx="52">
                  <c:v>23905.228764707179</c:v>
                </c:pt>
                <c:pt idx="53">
                  <c:v>24471.181665530716</c:v>
                </c:pt>
                <c:pt idx="54">
                  <c:v>25037.134566354252</c:v>
                </c:pt>
                <c:pt idx="55">
                  <c:v>25603.087467177789</c:v>
                </c:pt>
                <c:pt idx="56">
                  <c:v>26169.040368001326</c:v>
                </c:pt>
                <c:pt idx="57">
                  <c:v>26746.312326841333</c:v>
                </c:pt>
                <c:pt idx="58">
                  <c:v>27323.58428568134</c:v>
                </c:pt>
                <c:pt idx="59">
                  <c:v>27900.856244521347</c:v>
                </c:pt>
                <c:pt idx="60">
                  <c:v>28478.128203361353</c:v>
                </c:pt>
                <c:pt idx="61">
                  <c:v>29066.94560137816</c:v>
                </c:pt>
                <c:pt idx="62">
                  <c:v>29655.762999394967</c:v>
                </c:pt>
                <c:pt idx="63">
                  <c:v>30244.580397411773</c:v>
                </c:pt>
                <c:pt idx="64">
                  <c:v>30833.39779542858</c:v>
                </c:pt>
                <c:pt idx="65">
                  <c:v>31433.991541405721</c:v>
                </c:pt>
                <c:pt idx="66">
                  <c:v>32034.585287382863</c:v>
                </c:pt>
                <c:pt idx="67">
                  <c:v>32635.179033360004</c:v>
                </c:pt>
                <c:pt idx="68">
                  <c:v>33235.772779337145</c:v>
                </c:pt>
                <c:pt idx="69">
                  <c:v>33848.378400233829</c:v>
                </c:pt>
                <c:pt idx="70">
                  <c:v>34460.984021130513</c:v>
                </c:pt>
                <c:pt idx="71">
                  <c:v>35073.589642027197</c:v>
                </c:pt>
                <c:pt idx="72">
                  <c:v>35686.19526292388</c:v>
                </c:pt>
                <c:pt idx="73">
                  <c:v>36311.052996238497</c:v>
                </c:pt>
                <c:pt idx="74">
                  <c:v>36935.910729553114</c:v>
                </c:pt>
                <c:pt idx="75">
                  <c:v>37560.768462867731</c:v>
                </c:pt>
                <c:pt idx="76">
                  <c:v>38185.626196182347</c:v>
                </c:pt>
                <c:pt idx="77">
                  <c:v>38822.981084163257</c:v>
                </c:pt>
                <c:pt idx="78">
                  <c:v>39460.335972144167</c:v>
                </c:pt>
                <c:pt idx="79">
                  <c:v>40097.690860125076</c:v>
                </c:pt>
                <c:pt idx="80">
                  <c:v>40735.045748105986</c:v>
                </c:pt>
                <c:pt idx="81">
                  <c:v>41385.147733846519</c:v>
                </c:pt>
                <c:pt idx="82">
                  <c:v>42035.249719587053</c:v>
                </c:pt>
                <c:pt idx="83">
                  <c:v>42685.351705327586</c:v>
                </c:pt>
                <c:pt idx="84">
                  <c:v>43335.45369106812</c:v>
                </c:pt>
                <c:pt idx="85">
                  <c:v>43998.557716523457</c:v>
                </c:pt>
                <c:pt idx="86">
                  <c:v>44661.661741978794</c:v>
                </c:pt>
                <c:pt idx="87">
                  <c:v>45324.765767434132</c:v>
                </c:pt>
                <c:pt idx="88">
                  <c:v>45987.869792889469</c:v>
                </c:pt>
                <c:pt idx="89">
                  <c:v>46664.23589885392</c:v>
                </c:pt>
                <c:pt idx="90">
                  <c:v>47340.602004818371</c:v>
                </c:pt>
                <c:pt idx="91">
                  <c:v>48016.968110782822</c:v>
                </c:pt>
                <c:pt idx="92">
                  <c:v>48693.334216747273</c:v>
                </c:pt>
                <c:pt idx="93">
                  <c:v>49383.227644831008</c:v>
                </c:pt>
                <c:pt idx="94">
                  <c:v>50073.121072914742</c:v>
                </c:pt>
                <c:pt idx="95">
                  <c:v>50763.014500998477</c:v>
                </c:pt>
                <c:pt idx="96">
                  <c:v>51452.907929082212</c:v>
                </c:pt>
                <c:pt idx="97">
                  <c:v>52156.599225727623</c:v>
                </c:pt>
                <c:pt idx="98">
                  <c:v>52860.290522373034</c:v>
                </c:pt>
                <c:pt idx="99">
                  <c:v>53563.981819018445</c:v>
                </c:pt>
                <c:pt idx="100">
                  <c:v>54267.673115663856</c:v>
                </c:pt>
                <c:pt idx="101">
                  <c:v>54985.438238242175</c:v>
                </c:pt>
                <c:pt idx="102">
                  <c:v>55703.203360820495</c:v>
                </c:pt>
                <c:pt idx="103">
                  <c:v>56420.968483398814</c:v>
                </c:pt>
                <c:pt idx="104">
                  <c:v>57138.733605977133</c:v>
                </c:pt>
                <c:pt idx="105">
                  <c:v>57870.854031007017</c:v>
                </c:pt>
                <c:pt idx="106">
                  <c:v>58602.9744560369</c:v>
                </c:pt>
                <c:pt idx="107">
                  <c:v>59335.094881066783</c:v>
                </c:pt>
                <c:pt idx="108">
                  <c:v>60067.215306096667</c:v>
                </c:pt>
                <c:pt idx="109">
                  <c:v>60813.97813962715</c:v>
                </c:pt>
                <c:pt idx="110">
                  <c:v>61560.740973157634</c:v>
                </c:pt>
                <c:pt idx="111">
                  <c:v>62307.503806688117</c:v>
                </c:pt>
                <c:pt idx="112">
                  <c:v>63054.266640218601</c:v>
                </c:pt>
                <c:pt idx="113">
                  <c:v>63815.964730419691</c:v>
                </c:pt>
                <c:pt idx="114">
                  <c:v>64577.662820620782</c:v>
                </c:pt>
                <c:pt idx="115">
                  <c:v>65339.360910821873</c:v>
                </c:pt>
                <c:pt idx="116">
                  <c:v>66101.059001022964</c:v>
                </c:pt>
                <c:pt idx="117">
                  <c:v>66877.991053028076</c:v>
                </c:pt>
                <c:pt idx="118">
                  <c:v>67654.923105033187</c:v>
                </c:pt>
                <c:pt idx="119">
                  <c:v>68431.855157038299</c:v>
                </c:pt>
                <c:pt idx="120">
                  <c:v>69208.78720904341</c:v>
                </c:pt>
                <c:pt idx="121">
                  <c:v>70001.257902088633</c:v>
                </c:pt>
                <c:pt idx="122">
                  <c:v>70793.728595133856</c:v>
                </c:pt>
                <c:pt idx="123">
                  <c:v>71586.199288179079</c:v>
                </c:pt>
                <c:pt idx="124">
                  <c:v>72378.669981224302</c:v>
                </c:pt>
                <c:pt idx="125">
                  <c:v>73186.99008813042</c:v>
                </c:pt>
                <c:pt idx="126">
                  <c:v>73995.310195036538</c:v>
                </c:pt>
                <c:pt idx="127">
                  <c:v>74803.630301942656</c:v>
                </c:pt>
                <c:pt idx="128">
                  <c:v>75611.950408848774</c:v>
                </c:pt>
                <c:pt idx="129">
                  <c:v>76436.436917893021</c:v>
                </c:pt>
                <c:pt idx="130">
                  <c:v>77260.923426937268</c:v>
                </c:pt>
                <c:pt idx="131">
                  <c:v>78085.409935981515</c:v>
                </c:pt>
                <c:pt idx="132">
                  <c:v>78909.896445025763</c:v>
                </c:pt>
                <c:pt idx="133">
                  <c:v>79750.872684250891</c:v>
                </c:pt>
                <c:pt idx="134">
                  <c:v>80591.84892347602</c:v>
                </c:pt>
                <c:pt idx="135">
                  <c:v>81432.825162701149</c:v>
                </c:pt>
                <c:pt idx="136">
                  <c:v>82273.801401926277</c:v>
                </c:pt>
                <c:pt idx="137">
                  <c:v>83131.597165935906</c:v>
                </c:pt>
                <c:pt idx="138">
                  <c:v>83989.392929945534</c:v>
                </c:pt>
                <c:pt idx="139">
                  <c:v>84847.188693955162</c:v>
                </c:pt>
                <c:pt idx="140">
                  <c:v>85704.984457964791</c:v>
                </c:pt>
                <c:pt idx="141">
                  <c:v>86579.936137254612</c:v>
                </c:pt>
                <c:pt idx="142">
                  <c:v>87454.887816544433</c:v>
                </c:pt>
                <c:pt idx="143">
                  <c:v>88329.839495834254</c:v>
                </c:pt>
                <c:pt idx="144">
                  <c:v>89204.791175124075</c:v>
                </c:pt>
                <c:pt idx="145">
                  <c:v>90097.241887999699</c:v>
                </c:pt>
                <c:pt idx="146">
                  <c:v>90989.692600875322</c:v>
                </c:pt>
                <c:pt idx="147">
                  <c:v>91882.143313750945</c:v>
                </c:pt>
                <c:pt idx="148">
                  <c:v>92774.594026626568</c:v>
                </c:pt>
                <c:pt idx="149">
                  <c:v>93684.893753759708</c:v>
                </c:pt>
                <c:pt idx="150">
                  <c:v>94595.193480892849</c:v>
                </c:pt>
                <c:pt idx="151">
                  <c:v>95505.49320802599</c:v>
                </c:pt>
                <c:pt idx="152">
                  <c:v>96415.79293515913</c:v>
                </c:pt>
                <c:pt idx="153">
                  <c:v>97344.29865683493</c:v>
                </c:pt>
                <c:pt idx="154">
                  <c:v>98272.804378510729</c:v>
                </c:pt>
                <c:pt idx="155">
                  <c:v>99201.310100186529</c:v>
                </c:pt>
                <c:pt idx="156">
                  <c:v>100129.81582186233</c:v>
                </c:pt>
                <c:pt idx="157">
                  <c:v>101076.89165797165</c:v>
                </c:pt>
                <c:pt idx="158">
                  <c:v>102023.96749408096</c:v>
                </c:pt>
                <c:pt idx="159">
                  <c:v>102971.04333019028</c:v>
                </c:pt>
                <c:pt idx="160">
                  <c:v>103918.1191662996</c:v>
                </c:pt>
                <c:pt idx="161">
                  <c:v>104884.13651913109</c:v>
                </c:pt>
                <c:pt idx="162">
                  <c:v>105850.15387196258</c:v>
                </c:pt>
                <c:pt idx="163">
                  <c:v>106816.17122479407</c:v>
                </c:pt>
                <c:pt idx="164">
                  <c:v>107782.18857762557</c:v>
                </c:pt>
                <c:pt idx="165">
                  <c:v>108767.52627751369</c:v>
                </c:pt>
                <c:pt idx="166">
                  <c:v>109752.86397740182</c:v>
                </c:pt>
                <c:pt idx="167">
                  <c:v>110738.20167728995</c:v>
                </c:pt>
                <c:pt idx="168">
                  <c:v>111723.53937717808</c:v>
                </c:pt>
                <c:pt idx="169">
                  <c:v>112728.58383106397</c:v>
                </c:pt>
                <c:pt idx="170">
                  <c:v>113733.62828494985</c:v>
                </c:pt>
                <c:pt idx="171">
                  <c:v>114738.67273883574</c:v>
                </c:pt>
                <c:pt idx="172">
                  <c:v>115743.71719272163</c:v>
                </c:pt>
                <c:pt idx="173">
                  <c:v>115743.71719272163</c:v>
                </c:pt>
                <c:pt idx="174">
                  <c:v>115743.71719272163</c:v>
                </c:pt>
                <c:pt idx="175">
                  <c:v>115743.71719272163</c:v>
                </c:pt>
                <c:pt idx="176">
                  <c:v>115743.71719272163</c:v>
                </c:pt>
              </c:numCache>
            </c:numRef>
          </c:val>
          <c:extLst>
            <c:ext xmlns:c16="http://schemas.microsoft.com/office/drawing/2014/chart" uri="{C3380CC4-5D6E-409C-BE32-E72D297353CC}">
              <c16:uniqueId val="{00000001-875C-4EA4-85C6-6B73943E717F}"/>
            </c:ext>
          </c:extLst>
        </c:ser>
        <c:ser>
          <c:idx val="2"/>
          <c:order val="2"/>
          <c:tx>
            <c:strRef>
              <c:f>'Scenario 1'!$Y$2:$Y$4</c:f>
              <c:strCache>
                <c:ptCount val="3"/>
                <c:pt idx="0">
                  <c:v>Market Returns</c:v>
                </c:pt>
              </c:strCache>
            </c:strRef>
          </c:tx>
          <c:spPr>
            <a:solidFill>
              <a:srgbClr val="005875"/>
            </a:solidFill>
            <a:ln>
              <a:noFill/>
            </a:ln>
            <a:effectLst/>
          </c:spPr>
          <c:cat>
            <c:numRef>
              <c:f>'Scenario 1'!$V$5:$V$181</c:f>
              <c:numCache>
                <c:formatCode>0</c:formatCode>
                <c:ptCount val="177"/>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pt idx="173">
                  <c:v>65</c:v>
                </c:pt>
                <c:pt idx="174">
                  <c:v>65</c:v>
                </c:pt>
                <c:pt idx="175">
                  <c:v>65</c:v>
                </c:pt>
                <c:pt idx="176">
                  <c:v>65</c:v>
                </c:pt>
              </c:numCache>
            </c:numRef>
          </c:cat>
          <c:val>
            <c:numRef>
              <c:f>'Scenario 1'!$Y$5:$Y$181</c:f>
              <c:numCache>
                <c:formatCode>_("$"* #,##0.00_);_("$"* \(#,##0.00\);_("$"* "-"??_);_(@_)</c:formatCode>
                <c:ptCount val="177"/>
                <c:pt idx="0">
                  <c:v>0</c:v>
                </c:pt>
                <c:pt idx="1">
                  <c:v>0</c:v>
                </c:pt>
                <c:pt idx="2">
                  <c:v>14.765625</c:v>
                </c:pt>
                <c:pt idx="3">
                  <c:v>44.57373046875</c:v>
                </c:pt>
                <c:pt idx="4">
                  <c:v>57.309299285888301</c:v>
                </c:pt>
                <c:pt idx="5">
                  <c:v>117.44634864749878</c:v>
                </c:pt>
                <c:pt idx="6">
                  <c:v>196.28206143463922</c:v>
                </c:pt>
                <c:pt idx="7">
                  <c:v>294.16703758653875</c:v>
                </c:pt>
                <c:pt idx="8">
                  <c:v>338.35886628337266</c:v>
                </c:pt>
                <c:pt idx="9">
                  <c:v>474.0499700261862</c:v>
                </c:pt>
                <c:pt idx="10">
                  <c:v>632.76815696417725</c:v>
                </c:pt>
                <c:pt idx="11">
                  <c:v>814.9451849072575</c:v>
                </c:pt>
                <c:pt idx="12">
                  <c:v>898.12889805302621</c:v>
                </c:pt>
                <c:pt idx="13">
                  <c:v>1126.247189891521</c:v>
                </c:pt>
                <c:pt idx="14">
                  <c:v>1382.1467987644864</c:v>
                </c:pt>
                <c:pt idx="15">
                  <c:v>1666.3486243663192</c:v>
                </c:pt>
                <c:pt idx="16">
                  <c:v>1796.765621928078</c:v>
                </c:pt>
                <c:pt idx="17">
                  <c:v>2135.7497485892272</c:v>
                </c:pt>
                <c:pt idx="18">
                  <c:v>2507.7278065627761</c:v>
                </c:pt>
                <c:pt idx="19">
                  <c:v>2913.318432060827</c:v>
                </c:pt>
                <c:pt idx="20">
                  <c:v>3099.9687757172251</c:v>
                </c:pt>
                <c:pt idx="21">
                  <c:v>3569.9398772619279</c:v>
                </c:pt>
                <c:pt idx="22">
                  <c:v>4075.8936754768438</c:v>
                </c:pt>
                <c:pt idx="23">
                  <c:v>4618.5048459245336</c:v>
                </c:pt>
                <c:pt idx="24">
                  <c:v>4868.8602986230253</c:v>
                </c:pt>
                <c:pt idx="25">
                  <c:v>5480.6810702872099</c:v>
                </c:pt>
                <c:pt idx="26">
                  <c:v>6131.6876347066718</c:v>
                </c:pt>
                <c:pt idx="27">
                  <c:v>6822.6147254955686</c:v>
                </c:pt>
                <c:pt idx="28">
                  <c:v>7141.9294084187422</c:v>
                </c:pt>
                <c:pt idx="29">
                  <c:v>7907.2268390378886</c:v>
                </c:pt>
                <c:pt idx="30">
                  <c:v>8715.1420328334571</c:v>
                </c:pt>
                <c:pt idx="31">
                  <c:v>9566.4740728649922</c:v>
                </c:pt>
                <c:pt idx="32">
                  <c:v>9960.3713216184842</c:v>
                </c:pt>
                <c:pt idx="33">
                  <c:v>10891.588283519355</c:v>
                </c:pt>
                <c:pt idx="34">
                  <c:v>11869.099368535222</c:v>
                </c:pt>
                <c:pt idx="35">
                  <c:v>12893.772591474488</c:v>
                </c:pt>
                <c:pt idx="36">
                  <c:v>13368.269869365417</c:v>
                </c:pt>
                <c:pt idx="37">
                  <c:v>14478.720149353954</c:v>
                </c:pt>
                <c:pt idx="38">
                  <c:v>15639.401853273208</c:v>
                </c:pt>
                <c:pt idx="39">
                  <c:v>16851.256820321898</c:v>
                </c:pt>
                <c:pt idx="40">
                  <c:v>17412.792293205595</c:v>
                </c:pt>
                <c:pt idx="41">
                  <c:v>18716.719293364906</c:v>
                </c:pt>
                <c:pt idx="42">
                  <c:v>20075.093615581754</c:v>
                </c:pt>
                <c:pt idx="43">
                  <c:v>21488.936147144734</c:v>
                </c:pt>
                <c:pt idx="44">
                  <c:v>22144.397030273321</c:v>
                </c:pt>
                <c:pt idx="45">
                  <c:v>23657.036382470884</c:v>
                </c:pt>
                <c:pt idx="46">
                  <c:v>25228.636387142804</c:v>
                </c:pt>
                <c:pt idx="47">
                  <c:v>26860.302556522969</c:v>
                </c:pt>
                <c:pt idx="48">
                  <c:v>27617.055351160976</c:v>
                </c:pt>
                <c:pt idx="49">
                  <c:v>29354.701705357758</c:v>
                </c:pt>
                <c:pt idx="50">
                  <c:v>31156.139566608806</c:v>
                </c:pt>
                <c:pt idx="51">
                  <c:v>33022.565025671371</c:v>
                </c:pt>
                <c:pt idx="52">
                  <c:v>33888.487771063141</c:v>
                </c:pt>
                <c:pt idx="53">
                  <c:v>35868.566034785355</c:v>
                </c:pt>
                <c:pt idx="54">
                  <c:v>37917.605616623667</c:v>
                </c:pt>
                <c:pt idx="55">
                  <c:v>40036.899541292791</c:v>
                </c:pt>
                <c:pt idx="56">
                  <c:v>41020.416215903533</c:v>
                </c:pt>
                <c:pt idx="57">
                  <c:v>43261.557540651804</c:v>
                </c:pt>
                <c:pt idx="58">
                  <c:v>45577.191812923847</c:v>
                </c:pt>
                <c:pt idx="59">
                  <c:v>47968.715775485718</c:v>
                </c:pt>
                <c:pt idx="60">
                  <c:v>49078.832990329247</c:v>
                </c:pt>
                <c:pt idx="61">
                  <c:v>51600.955820336996</c:v>
                </c:pt>
                <c:pt idx="62">
                  <c:v>54203.489432045841</c:v>
                </c:pt>
                <c:pt idx="63">
                  <c:v>56887.941527612653</c:v>
                </c:pt>
                <c:pt idx="64">
                  <c:v>58134.287663960829</c:v>
                </c:pt>
                <c:pt idx="65">
                  <c:v>60958.684183652949</c:v>
                </c:pt>
                <c:pt idx="66">
                  <c:v>63869.8215363005</c:v>
                </c:pt>
                <c:pt idx="67">
                  <c:v>66869.326112521449</c:v>
                </c:pt>
                <c:pt idx="68">
                  <c:v>68262.193066400054</c:v>
                </c:pt>
                <c:pt idx="69">
                  <c:v>71411.621405232785</c:v>
                </c:pt>
                <c:pt idx="70">
                  <c:v>74654.560591594054</c:v>
                </c:pt>
                <c:pt idx="71">
                  <c:v>77992.763953875023</c:v>
                </c:pt>
                <c:pt idx="72">
                  <c:v>79543.151660532763</c:v>
                </c:pt>
                <c:pt idx="73">
                  <c:v>83041.934237707232</c:v>
                </c:pt>
                <c:pt idx="74">
                  <c:v>86641.467235702701</c:v>
                </c:pt>
                <c:pt idx="75">
                  <c:v>90343.639724909532</c:v>
                </c:pt>
                <c:pt idx="76">
                  <c:v>92063.303647944544</c:v>
                </c:pt>
                <c:pt idx="77">
                  <c:v>95937.432064878769</c:v>
                </c:pt>
                <c:pt idx="78">
                  <c:v>99920.051602079431</c:v>
                </c:pt>
                <c:pt idx="79">
                  <c:v>104013.19646805154</c:v>
                </c:pt>
                <c:pt idx="80">
                  <c:v>105914.69825013929</c:v>
                </c:pt>
                <c:pt idx="81">
                  <c:v>110191.94516566036</c:v>
                </c:pt>
                <c:pt idx="82">
                  <c:v>114585.95869754536</c:v>
                </c:pt>
                <c:pt idx="83">
                  <c:v>119098.92821985109</c:v>
                </c:pt>
                <c:pt idx="84">
                  <c:v>121195.68970509195</c:v>
                </c:pt>
                <c:pt idx="85">
                  <c:v>125905.72815718502</c:v>
                </c:pt>
                <c:pt idx="86">
                  <c:v>130741.37943168666</c:v>
                </c:pt>
                <c:pt idx="87">
                  <c:v>135704.99876901717</c:v>
                </c:pt>
                <c:pt idx="88">
                  <c:v>138011.35962086415</c:v>
                </c:pt>
                <c:pt idx="89">
                  <c:v>143185.89028960536</c:v>
                </c:pt>
                <c:pt idx="90">
                  <c:v>148495.489001846</c:v>
                </c:pt>
                <c:pt idx="91">
                  <c:v>153942.68828340163</c:v>
                </c:pt>
                <c:pt idx="92">
                  <c:v>156473.96743699507</c:v>
                </c:pt>
                <c:pt idx="93">
                  <c:v>162146.85437613077</c:v>
                </c:pt>
                <c:pt idx="94">
                  <c:v>167964.91445070499</c:v>
                </c:pt>
                <c:pt idx="95">
                  <c:v>173930.86965700719</c:v>
                </c:pt>
                <c:pt idx="96">
                  <c:v>176703.43086059723</c:v>
                </c:pt>
                <c:pt idx="97">
                  <c:v>182910.84626024432</c:v>
                </c:pt>
                <c:pt idx="98">
                  <c:v>189274.23333407112</c:v>
                </c:pt>
                <c:pt idx="99">
                  <c:v>195796.51655096846</c:v>
                </c:pt>
                <c:pt idx="100">
                  <c:v>198827.83826801286</c:v>
                </c:pt>
                <c:pt idx="101">
                  <c:v>205608.4168482942</c:v>
                </c:pt>
                <c:pt idx="102">
                  <c:v>212556.50556510082</c:v>
                </c:pt>
                <c:pt idx="103">
                  <c:v>219675.24523349266</c:v>
                </c:pt>
                <c:pt idx="104">
                  <c:v>222983.99519504444</c:v>
                </c:pt>
                <c:pt idx="105">
                  <c:v>230378.99887028773</c:v>
                </c:pt>
                <c:pt idx="106">
                  <c:v>237953.84063834979</c:v>
                </c:pt>
                <c:pt idx="107">
                  <c:v>245711.89246347098</c:v>
                </c:pt>
                <c:pt idx="108">
                  <c:v>249318.00717969594</c:v>
                </c:pt>
                <c:pt idx="109">
                  <c:v>257371.50067528323</c:v>
                </c:pt>
                <c:pt idx="110">
                  <c:v>265618.00258329883</c:v>
                </c:pt>
                <c:pt idx="111">
                  <c:v>274061.13181147585</c:v>
                </c:pt>
                <c:pt idx="112">
                  <c:v>277985.90137164004</c:v>
                </c:pt>
                <c:pt idx="113">
                  <c:v>286744.93952087057</c:v>
                </c:pt>
                <c:pt idx="114">
                  <c:v>295711.05515297293</c:v>
                </c:pt>
                <c:pt idx="115">
                  <c:v>304888.13097075117</c:v>
                </c:pt>
                <c:pt idx="116">
                  <c:v>309154.28948287887</c:v>
                </c:pt>
                <c:pt idx="117">
                  <c:v>318669.11697949044</c:v>
                </c:pt>
                <c:pt idx="118">
                  <c:v>328406.04991958872</c:v>
                </c:pt>
                <c:pt idx="119">
                  <c:v>338369.25278023916</c:v>
                </c:pt>
                <c:pt idx="120">
                  <c:v>343001.0748249563</c:v>
                </c:pt>
                <c:pt idx="121">
                  <c:v>353325.33925843291</c:v>
                </c:pt>
                <c:pt idx="122">
                  <c:v>363887.76012652105</c:v>
                </c:pt>
                <c:pt idx="123">
                  <c:v>374692.80286236957</c:v>
                </c:pt>
                <c:pt idx="124">
                  <c:v>379716.2063603024</c:v>
                </c:pt>
                <c:pt idx="125">
                  <c:v>390907.18541600194</c:v>
                </c:pt>
                <c:pt idx="126">
                  <c:v>402353.46333500929</c:v>
                </c:pt>
                <c:pt idx="127">
                  <c:v>414059.82697101147</c:v>
                </c:pt>
                <c:pt idx="128">
                  <c:v>419502.48288962466</c:v>
                </c:pt>
                <c:pt idx="129">
                  <c:v>431621.32665430283</c:v>
                </c:pt>
                <c:pt idx="130">
                  <c:v>444013.77610570239</c:v>
                </c:pt>
                <c:pt idx="131">
                  <c:v>456684.96135044942</c:v>
                </c:pt>
                <c:pt idx="132">
                  <c:v>462576.41070447175</c:v>
                </c:pt>
                <c:pt idx="133">
                  <c:v>475688.40008021332</c:v>
                </c:pt>
                <c:pt idx="134">
                  <c:v>489093.54417020641</c:v>
                </c:pt>
                <c:pt idx="135">
                  <c:v>502797.33962534333</c:v>
                </c:pt>
                <c:pt idx="136">
                  <c:v>509169.11825507553</c:v>
                </c:pt>
                <c:pt idx="137">
                  <c:v>523343.9405512166</c:v>
                </c:pt>
                <c:pt idx="138">
                  <c:v>537832.7917771358</c:v>
                </c:pt>
                <c:pt idx="139">
                  <c:v>552641.55997526657</c:v>
                </c:pt>
                <c:pt idx="140">
                  <c:v>559527.33161921031</c:v>
                </c:pt>
                <c:pt idx="141">
                  <c:v>574839.37446283107</c:v>
                </c:pt>
                <c:pt idx="142">
                  <c:v>590487.73414172977</c:v>
                </c:pt>
                <c:pt idx="143">
                  <c:v>606478.71659656777</c:v>
                </c:pt>
                <c:pt idx="144">
                  <c:v>613914.41480909649</c:v>
                </c:pt>
                <c:pt idx="145">
                  <c:v>630443.07959036774</c:v>
                </c:pt>
                <c:pt idx="146">
                  <c:v>647331.85718888708</c:v>
                </c:pt>
                <c:pt idx="147">
                  <c:v>664587.49971997796</c:v>
                </c:pt>
                <c:pt idx="148">
                  <c:v>672611.47922131605</c:v>
                </c:pt>
                <c:pt idx="149">
                  <c:v>690441.51537071331</c:v>
                </c:pt>
                <c:pt idx="150">
                  <c:v>708657.0690575632</c:v>
                </c:pt>
                <c:pt idx="151">
                  <c:v>727265.3687356927</c:v>
                </c:pt>
                <c:pt idx="152">
                  <c:v>735918.56682045921</c:v>
                </c:pt>
                <c:pt idx="153">
                  <c:v>755140.42830094555</c:v>
                </c:pt>
                <c:pt idx="154">
                  <c:v>774774.92813103518</c:v>
                </c:pt>
                <c:pt idx="155">
                  <c:v>794829.80327978311</c:v>
                </c:pt>
                <c:pt idx="156">
                  <c:v>804155.91195191466</c:v>
                </c:pt>
                <c:pt idx="157">
                  <c:v>824866.13744099275</c:v>
                </c:pt>
                <c:pt idx="158">
                  <c:v>846017.95267377223</c:v>
                </c:pt>
                <c:pt idx="159">
                  <c:v>867619.6374579476</c:v>
                </c:pt>
                <c:pt idx="160">
                  <c:v>877665.2870041423</c:v>
                </c:pt>
                <c:pt idx="161">
                  <c:v>899966.90533857467</c:v>
                </c:pt>
                <c:pt idx="162">
                  <c:v>922741.01749287429</c:v>
                </c:pt>
                <c:pt idx="163">
                  <c:v>945996.48272616358</c:v>
                </c:pt>
                <c:pt idx="164">
                  <c:v>956811.43748725858</c:v>
                </c:pt>
                <c:pt idx="165">
                  <c:v>980814.40004763613</c:v>
                </c:pt>
                <c:pt idx="166">
                  <c:v>1005322.8434016395</c:v>
                </c:pt>
                <c:pt idx="167">
                  <c:v>1030346.2453141492</c:v>
                </c:pt>
                <c:pt idx="168">
                  <c:v>1041983.6124642403</c:v>
                </c:pt>
                <c:pt idx="169">
                  <c:v>1067805.2542879111</c:v>
                </c:pt>
                <c:pt idx="170">
                  <c:v>1094167.5856463066</c:v>
                </c:pt>
                <c:pt idx="171">
                  <c:v>1121080.7444682033</c:v>
                </c:pt>
                <c:pt idx="172">
                  <c:v>1133597.1966650744</c:v>
                </c:pt>
                <c:pt idx="173">
                  <c:v>1142505.3046974752</c:v>
                </c:pt>
                <c:pt idx="174">
                  <c:v>1151467.0005672583</c:v>
                </c:pt>
                <c:pt idx="175">
                  <c:v>1160482.6066387582</c:v>
                </c:pt>
                <c:pt idx="176">
                  <c:v>1154192.613303697</c:v>
                </c:pt>
              </c:numCache>
            </c:numRef>
          </c:val>
          <c:extLst>
            <c:ext xmlns:c16="http://schemas.microsoft.com/office/drawing/2014/chart" uri="{C3380CC4-5D6E-409C-BE32-E72D297353CC}">
              <c16:uniqueId val="{00000002-875C-4EA4-85C6-6B73943E717F}"/>
            </c:ext>
          </c:extLst>
        </c:ser>
        <c:dLbls>
          <c:showLegendKey val="0"/>
          <c:showVal val="0"/>
          <c:showCatName val="0"/>
          <c:showSerName val="0"/>
          <c:showPercent val="0"/>
          <c:showBubbleSize val="0"/>
        </c:dLbls>
        <c:axId val="369906368"/>
        <c:axId val="520988888"/>
      </c:areaChart>
      <c:catAx>
        <c:axId val="369906368"/>
        <c:scaling>
          <c:orientation val="minMax"/>
        </c:scaling>
        <c:delete val="0"/>
        <c:axPos val="b"/>
        <c:numFmt formatCode="0"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1200" b="0" i="0" u="none" strike="noStrike" kern="1200" baseline="0">
                <a:solidFill>
                  <a:srgbClr val="474C55"/>
                </a:solidFill>
                <a:latin typeface="Calibri" panose="020F0502020204030204" pitchFamily="34" charset="0"/>
                <a:ea typeface="+mn-ea"/>
                <a:cs typeface="Calibri" panose="020F0502020204030204" pitchFamily="34" charset="0"/>
              </a:defRPr>
            </a:pPr>
            <a:endParaRPr lang="en-US"/>
          </a:p>
        </c:txPr>
        <c:crossAx val="520988888"/>
        <c:crosses val="autoZero"/>
        <c:auto val="1"/>
        <c:lblAlgn val="ctr"/>
        <c:lblOffset val="100"/>
        <c:noMultiLvlLbl val="0"/>
      </c:catAx>
      <c:valAx>
        <c:axId val="520988888"/>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474C55"/>
                </a:solidFill>
                <a:latin typeface="Calibri" panose="020F0502020204030204" pitchFamily="34" charset="0"/>
                <a:ea typeface="+mn-ea"/>
                <a:cs typeface="Calibri" panose="020F0502020204030204" pitchFamily="34" charset="0"/>
              </a:defRPr>
            </a:pPr>
            <a:endParaRPr lang="en-US"/>
          </a:p>
        </c:txPr>
        <c:crossAx val="369906368"/>
        <c:crosses val="autoZero"/>
        <c:crossBetween val="midCat"/>
      </c:valAx>
      <c:spPr>
        <a:solidFill>
          <a:schemeClr val="accent4">
            <a:lumMod val="20000"/>
            <a:lumOff val="80000"/>
          </a:schemeClr>
        </a:solid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474C55"/>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sz="1200">
          <a:solidFill>
            <a:srgbClr val="474C55"/>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7E872A"/>
              </a:solidFill>
            </a:ln>
          </c:spPr>
          <c:dPt>
            <c:idx val="0"/>
            <c:bubble3D val="0"/>
            <c:explosion val="9"/>
            <c:spPr>
              <a:solidFill>
                <a:srgbClr val="7E872A"/>
              </a:solidFill>
              <a:ln w="19050">
                <a:solidFill>
                  <a:srgbClr val="7E872A"/>
                </a:solidFill>
              </a:ln>
              <a:effectLst/>
            </c:spPr>
            <c:extLst>
              <c:ext xmlns:c16="http://schemas.microsoft.com/office/drawing/2014/chart" uri="{C3380CC4-5D6E-409C-BE32-E72D297353CC}">
                <c16:uniqueId val="{00000001-DA98-46C3-9DEE-ADDD650D06A9}"/>
              </c:ext>
            </c:extLst>
          </c:dPt>
          <c:dPt>
            <c:idx val="1"/>
            <c:bubble3D val="0"/>
            <c:spPr>
              <a:solidFill>
                <a:schemeClr val="bg1"/>
              </a:solidFill>
              <a:ln w="19050">
                <a:solidFill>
                  <a:srgbClr val="7E872A"/>
                </a:solidFill>
              </a:ln>
              <a:effectLst/>
            </c:spPr>
            <c:extLst>
              <c:ext xmlns:c16="http://schemas.microsoft.com/office/drawing/2014/chart" uri="{C3380CC4-5D6E-409C-BE32-E72D297353CC}">
                <c16:uniqueId val="{00000003-DA98-46C3-9DEE-ADDD650D06A9}"/>
              </c:ext>
            </c:extLst>
          </c:dPt>
          <c:dLbls>
            <c:dLbl>
              <c:idx val="1"/>
              <c:delete val="1"/>
              <c:extLst>
                <c:ext xmlns:c15="http://schemas.microsoft.com/office/drawing/2012/chart" uri="{CE6537A1-D6FC-4f65-9D91-7224C49458BB}"/>
                <c:ext xmlns:c16="http://schemas.microsoft.com/office/drawing/2014/chart" uri="{C3380CC4-5D6E-409C-BE32-E72D297353CC}">
                  <c16:uniqueId val="{00000003-DA98-46C3-9DEE-ADDD650D06A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E872A"/>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Retire for health</c:v>
                </c:pt>
                <c:pt idx="1">
                  <c:v>Retire</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4-DA98-46C3-9DEE-ADDD650D06A9}"/>
            </c:ext>
          </c:extLst>
        </c:ser>
        <c:dLbls>
          <c:showLegendKey val="0"/>
          <c:showVal val="0"/>
          <c:showCatName val="0"/>
          <c:showSerName val="0"/>
          <c:showPercent val="0"/>
          <c:showBubbleSize val="0"/>
          <c:showLeaderLines val="1"/>
        </c:dLbls>
        <c:firstSliceAng val="22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5776"/>
              </a:solidFill>
            </a:ln>
          </c:spPr>
          <c:dPt>
            <c:idx val="0"/>
            <c:bubble3D val="0"/>
            <c:explosion val="15"/>
            <c:spPr>
              <a:solidFill>
                <a:srgbClr val="005776"/>
              </a:solidFill>
              <a:ln w="19050">
                <a:solidFill>
                  <a:srgbClr val="005776"/>
                </a:solidFill>
              </a:ln>
              <a:effectLst/>
            </c:spPr>
            <c:extLst>
              <c:ext xmlns:c16="http://schemas.microsoft.com/office/drawing/2014/chart" uri="{C3380CC4-5D6E-409C-BE32-E72D297353CC}">
                <c16:uniqueId val="{00000001-218A-4719-9555-95A4E8B91D53}"/>
              </c:ext>
            </c:extLst>
          </c:dPt>
          <c:dPt>
            <c:idx val="1"/>
            <c:bubble3D val="0"/>
            <c:spPr>
              <a:solidFill>
                <a:schemeClr val="bg1"/>
              </a:solidFill>
              <a:ln w="19050">
                <a:solidFill>
                  <a:srgbClr val="005776"/>
                </a:solidFill>
              </a:ln>
              <a:effectLst/>
            </c:spPr>
            <c:extLst>
              <c:ext xmlns:c16="http://schemas.microsoft.com/office/drawing/2014/chart" uri="{C3380CC4-5D6E-409C-BE32-E72D297353CC}">
                <c16:uniqueId val="{00000003-218A-4719-9555-95A4E8B91D53}"/>
              </c:ext>
            </c:extLst>
          </c:dPt>
          <c:dLbls>
            <c:dLbl>
              <c:idx val="0"/>
              <c:layout>
                <c:manualLayout>
                  <c:x val="0"/>
                  <c:y val="1.6158721908714035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5776"/>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8A-4719-9555-95A4E8B91D53}"/>
                </c:ext>
              </c:extLst>
            </c:dLbl>
            <c:dLbl>
              <c:idx val="1"/>
              <c:delete val="1"/>
              <c:extLst>
                <c:ext xmlns:c15="http://schemas.microsoft.com/office/drawing/2012/chart" uri="{CE6537A1-D6FC-4f65-9D91-7224C49458BB}"/>
                <c:ext xmlns:c16="http://schemas.microsoft.com/office/drawing/2014/chart" uri="{C3380CC4-5D6E-409C-BE32-E72D297353CC}">
                  <c16:uniqueId val="{00000003-218A-4719-9555-95A4E8B91D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5776"/>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Retire for health</c:v>
                </c:pt>
                <c:pt idx="1">
                  <c:v>Retire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4-218A-4719-9555-95A4E8B91D53}"/>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35819782882168"/>
          <c:y val="0.12732203602389056"/>
          <c:w val="0.79181537219090214"/>
          <c:h val="0.72802526154879921"/>
        </c:manualLayout>
      </c:layout>
      <c:areaChart>
        <c:grouping val="standard"/>
        <c:varyColors val="0"/>
        <c:ser>
          <c:idx val="0"/>
          <c:order val="0"/>
          <c:tx>
            <c:strRef>
              <c:f>SUMMARY!$C$2</c:f>
              <c:strCache>
                <c:ptCount val="1"/>
                <c:pt idx="0">
                  <c:v>Invest at 6%</c:v>
                </c:pt>
              </c:strCache>
            </c:strRef>
          </c:tx>
          <c:spPr>
            <a:solidFill>
              <a:srgbClr val="005875"/>
            </a:solidFill>
            <a:ln>
              <a:noFill/>
            </a:ln>
            <a:effectLst/>
          </c:spPr>
          <c:cat>
            <c:numRef>
              <c:f>SUMMARY!$B$3:$B$175</c:f>
              <c:numCache>
                <c:formatCode>0</c:formatCode>
                <c:ptCount val="173"/>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numCache>
            </c:numRef>
          </c:cat>
          <c:val>
            <c:numRef>
              <c:f>SUMMARY!$C$3:$C$175</c:f>
              <c:numCache>
                <c:formatCode>_("$"* #,##0.00_);_("$"* \(#,##0.00\);_("$"* "-"??_);_(@_)</c:formatCode>
                <c:ptCount val="173"/>
                <c:pt idx="0">
                  <c:v>0</c:v>
                </c:pt>
                <c:pt idx="1">
                  <c:v>787.5</c:v>
                </c:pt>
                <c:pt idx="2">
                  <c:v>1589.765625</c:v>
                </c:pt>
                <c:pt idx="3">
                  <c:v>2407.07373046875</c:v>
                </c:pt>
                <c:pt idx="4">
                  <c:v>3207.3092992858883</c:v>
                </c:pt>
                <c:pt idx="5">
                  <c:v>4204.5713486474988</c:v>
                </c:pt>
                <c:pt idx="6">
                  <c:v>5220.5320614346392</c:v>
                </c:pt>
                <c:pt idx="7">
                  <c:v>6255.5420375865388</c:v>
                </c:pt>
                <c:pt idx="8">
                  <c:v>7236.8588662833727</c:v>
                </c:pt>
                <c:pt idx="9">
                  <c:v>8464.9699700261863</c:v>
                </c:pt>
                <c:pt idx="10">
                  <c:v>9716.1081569641774</c:v>
                </c:pt>
                <c:pt idx="11">
                  <c:v>10990.705184907256</c:v>
                </c:pt>
                <c:pt idx="12">
                  <c:v>12166.308898053025</c:v>
                </c:pt>
                <c:pt idx="13">
                  <c:v>13647.97913989152</c:v>
                </c:pt>
                <c:pt idx="14">
                  <c:v>15157.430698764487</c:v>
                </c:pt>
                <c:pt idx="15">
                  <c:v>16695.184474366321</c:v>
                </c:pt>
                <c:pt idx="16">
                  <c:v>18079.15342192808</c:v>
                </c:pt>
                <c:pt idx="17">
                  <c:v>19838.829758589232</c:v>
                </c:pt>
                <c:pt idx="18">
                  <c:v>21631.500026562782</c:v>
                </c:pt>
                <c:pt idx="19">
                  <c:v>23457.782862060834</c:v>
                </c:pt>
                <c:pt idx="20">
                  <c:v>25065.125415717233</c:v>
                </c:pt>
                <c:pt idx="21">
                  <c:v>26984.202571461934</c:v>
                </c:pt>
                <c:pt idx="22">
                  <c:v>28939.262423876848</c:v>
                </c:pt>
                <c:pt idx="23">
                  <c:v>30930.979648524539</c:v>
                </c:pt>
                <c:pt idx="24">
                  <c:v>32630.441155423032</c:v>
                </c:pt>
                <c:pt idx="25">
                  <c:v>34720.350102371216</c:v>
                </c:pt>
                <c:pt idx="26">
                  <c:v>36849.444842074678</c:v>
                </c:pt>
                <c:pt idx="27">
                  <c:v>39018.460108147578</c:v>
                </c:pt>
                <c:pt idx="28">
                  <c:v>40815.862966354754</c:v>
                </c:pt>
                <c:pt idx="29">
                  <c:v>43088.810335763585</c:v>
                </c:pt>
                <c:pt idx="30">
                  <c:v>45404.37546834883</c:v>
                </c:pt>
                <c:pt idx="31">
                  <c:v>47763.357447170049</c:v>
                </c:pt>
                <c:pt idx="32">
                  <c:v>49664.904634713224</c:v>
                </c:pt>
                <c:pt idx="33">
                  <c:v>52133.924534179569</c:v>
                </c:pt>
                <c:pt idx="34">
                  <c:v>54649.238556760909</c:v>
                </c:pt>
                <c:pt idx="35">
                  <c:v>57211.714717265648</c:v>
                </c:pt>
                <c:pt idx="36">
                  <c:v>59224.014932722057</c:v>
                </c:pt>
                <c:pt idx="37">
                  <c:v>61903.024209027375</c:v>
                </c:pt>
                <c:pt idx="38">
                  <c:v>64632.264909263416</c:v>
                </c:pt>
                <c:pt idx="39">
                  <c:v>67412.67887262888</c:v>
                </c:pt>
                <c:pt idx="40">
                  <c:v>69542.773341829365</c:v>
                </c:pt>
                <c:pt idx="41">
                  <c:v>72446.630518231788</c:v>
                </c:pt>
                <c:pt idx="42">
                  <c:v>75404.935016691757</c:v>
                </c:pt>
                <c:pt idx="43">
                  <c:v>78418.707724497857</c:v>
                </c:pt>
                <c:pt idx="44">
                  <c:v>80674.098783869558</c:v>
                </c:pt>
                <c:pt idx="45">
                  <c:v>83818.6669158351</c:v>
                </c:pt>
                <c:pt idx="46">
                  <c:v>87022.195700274999</c:v>
                </c:pt>
                <c:pt idx="47">
                  <c:v>90285.790649423143</c:v>
                </c:pt>
                <c:pt idx="48">
                  <c:v>92674.472223829129</c:v>
                </c:pt>
                <c:pt idx="49">
                  <c:v>96076.685933389264</c:v>
                </c:pt>
                <c:pt idx="50">
                  <c:v>99542.691150003651</c:v>
                </c:pt>
                <c:pt idx="51">
                  <c:v>103073.68396442955</c:v>
                </c:pt>
                <c:pt idx="52">
                  <c:v>105604.17406518468</c:v>
                </c:pt>
                <c:pt idx="53">
                  <c:v>109282.1110313775</c:v>
                </c:pt>
                <c:pt idx="54">
                  <c:v>113029.00931568643</c:v>
                </c:pt>
                <c:pt idx="55">
                  <c:v>116846.16194282616</c:v>
                </c:pt>
                <c:pt idx="56">
                  <c:v>119527.53731990751</c:v>
                </c:pt>
                <c:pt idx="57">
                  <c:v>123500.4945211758</c:v>
                </c:pt>
                <c:pt idx="58">
                  <c:v>127547.94466996787</c:v>
                </c:pt>
                <c:pt idx="59">
                  <c:v>131671.28450904976</c:v>
                </c:pt>
                <c:pt idx="60">
                  <c:v>134513.21760041331</c:v>
                </c:pt>
                <c:pt idx="61">
                  <c:v>138801.79262447148</c:v>
                </c:pt>
                <c:pt idx="62">
                  <c:v>143170.77843023074</c:v>
                </c:pt>
                <c:pt idx="63">
                  <c:v>147621.68271984797</c:v>
                </c:pt>
                <c:pt idx="64">
                  <c:v>150634.48105024657</c:v>
                </c:pt>
                <c:pt idx="65">
                  <c:v>155260.65880787012</c:v>
                </c:pt>
                <c:pt idx="66">
                  <c:v>159973.5773984491</c:v>
                </c:pt>
                <c:pt idx="67">
                  <c:v>164774.86321260146</c:v>
                </c:pt>
                <c:pt idx="68">
                  <c:v>167969.51140441149</c:v>
                </c:pt>
                <c:pt idx="69">
                  <c:v>172956.75660593426</c:v>
                </c:pt>
                <c:pt idx="70">
                  <c:v>178037.51265498559</c:v>
                </c:pt>
                <c:pt idx="71">
                  <c:v>183213.53287995662</c:v>
                </c:pt>
                <c:pt idx="72">
                  <c:v>186601.7374493044</c:v>
                </c:pt>
                <c:pt idx="73">
                  <c:v>191975.09322642273</c:v>
                </c:pt>
                <c:pt idx="74">
                  <c:v>197449.19942436204</c:v>
                </c:pt>
                <c:pt idx="75">
                  <c:v>203025.94511351272</c:v>
                </c:pt>
                <c:pt idx="76">
                  <c:v>206620.18223649159</c:v>
                </c:pt>
                <c:pt idx="77">
                  <c:v>212406.37531736854</c:v>
                </c:pt>
                <c:pt idx="78">
                  <c:v>218301.05951851193</c:v>
                </c:pt>
                <c:pt idx="79">
                  <c:v>224306.26904842677</c:v>
                </c:pt>
                <c:pt idx="80">
                  <c:v>228119.83549445725</c:v>
                </c:pt>
                <c:pt idx="81">
                  <c:v>234347.38836719992</c:v>
                </c:pt>
                <c:pt idx="82">
                  <c:v>240691.70785630652</c:v>
                </c:pt>
                <c:pt idx="83">
                  <c:v>247154.98333583385</c:v>
                </c:pt>
                <c:pt idx="84">
                  <c:v>251202.05077829631</c:v>
                </c:pt>
                <c:pt idx="85">
                  <c:v>257901.40130675538</c:v>
                </c:pt>
                <c:pt idx="86">
                  <c:v>264726.36465762305</c:v>
                </c:pt>
                <c:pt idx="87">
                  <c:v>271679.29607131955</c:v>
                </c:pt>
                <c:pt idx="88">
                  <c:v>275974.96899953258</c:v>
                </c:pt>
                <c:pt idx="89">
                  <c:v>283178.59798616712</c:v>
                </c:pt>
                <c:pt idx="90">
                  <c:v>290517.2950163011</c:v>
                </c:pt>
                <c:pt idx="91">
                  <c:v>297993.59261575009</c:v>
                </c:pt>
                <c:pt idx="92">
                  <c:v>302553.9700872369</c:v>
                </c:pt>
                <c:pt idx="93">
                  <c:v>310296.5373106238</c:v>
                </c:pt>
                <c:pt idx="94">
                  <c:v>318184.27766944922</c:v>
                </c:pt>
                <c:pt idx="95">
                  <c:v>326219.91316000262</c:v>
                </c:pt>
                <c:pt idx="96">
                  <c:v>331062.15464784385</c:v>
                </c:pt>
                <c:pt idx="97">
                  <c:v>339380.6439374272</c:v>
                </c:pt>
                <c:pt idx="98">
                  <c:v>347855.10490119021</c:v>
                </c:pt>
                <c:pt idx="99">
                  <c:v>356488.46200802381</c:v>
                </c:pt>
                <c:pt idx="100">
                  <c:v>361630.85761500441</c:v>
                </c:pt>
                <c:pt idx="101">
                  <c:v>370564.73156302073</c:v>
                </c:pt>
                <c:pt idx="102">
                  <c:v>379666.11564756231</c:v>
                </c:pt>
                <c:pt idx="103">
                  <c:v>388938.15068368911</c:v>
                </c:pt>
                <c:pt idx="104">
                  <c:v>394400.19601297582</c:v>
                </c:pt>
                <c:pt idx="105">
                  <c:v>403991.56096330879</c:v>
                </c:pt>
                <c:pt idx="106">
                  <c:v>413762.76400646049</c:v>
                </c:pt>
                <c:pt idx="107">
                  <c:v>423717.17710667133</c:v>
                </c:pt>
                <c:pt idx="108">
                  <c:v>429519.65309798595</c:v>
                </c:pt>
                <c:pt idx="109">
                  <c:v>439813.43509416468</c:v>
                </c:pt>
                <c:pt idx="110">
                  <c:v>450300.22550277173</c:v>
                </c:pt>
                <c:pt idx="111">
                  <c:v>460983.64323154016</c:v>
                </c:pt>
                <c:pt idx="112">
                  <c:v>467148.70129229582</c:v>
                </c:pt>
                <c:pt idx="113">
                  <c:v>478192.83371212962</c:v>
                </c:pt>
                <c:pt idx="114">
                  <c:v>489444.0436148353</c:v>
                </c:pt>
                <c:pt idx="115">
                  <c:v>500906.21370321675</c:v>
                </c:pt>
                <c:pt idx="116">
                  <c:v>507457.46648594778</c:v>
                </c:pt>
                <c:pt idx="117">
                  <c:v>519303.09013857465</c:v>
                </c:pt>
                <c:pt idx="118">
                  <c:v>531370.8192346883</c:v>
                </c:pt>
                <c:pt idx="119">
                  <c:v>543664.81825135404</c:v>
                </c:pt>
                <c:pt idx="120">
                  <c:v>550627.43645208655</c:v>
                </c:pt>
                <c:pt idx="121">
                  <c:v>563329.11296469881</c:v>
                </c:pt>
                <c:pt idx="122">
                  <c:v>576268.94591192261</c:v>
                </c:pt>
                <c:pt idx="123">
                  <c:v>589451.40072690684</c:v>
                </c:pt>
                <c:pt idx="124">
                  <c:v>596852.21630397532</c:v>
                </c:pt>
                <c:pt idx="125">
                  <c:v>610468.15568039322</c:v>
                </c:pt>
                <c:pt idx="126">
                  <c:v>624339.39392011892</c:v>
                </c:pt>
                <c:pt idx="127">
                  <c:v>638470.71787683945</c:v>
                </c:pt>
                <c:pt idx="128">
                  <c:v>646338.334116171</c:v>
                </c:pt>
                <c:pt idx="129">
                  <c:v>660930.63740798191</c:v>
                </c:pt>
                <c:pt idx="130">
                  <c:v>675796.54638651421</c:v>
                </c:pt>
                <c:pt idx="131">
                  <c:v>690941.19115839398</c:v>
                </c:pt>
                <c:pt idx="132">
                  <c:v>699306.10003954906</c:v>
                </c:pt>
                <c:pt idx="133">
                  <c:v>714941.01813296601</c:v>
                </c:pt>
                <c:pt idx="134">
                  <c:v>730869.09094063449</c:v>
                </c:pt>
                <c:pt idx="135">
                  <c:v>747095.81511344679</c:v>
                </c:pt>
                <c:pt idx="136">
                  <c:v>755990.52246085438</c:v>
                </c:pt>
                <c:pt idx="137">
                  <c:v>772738.73204902431</c:v>
                </c:pt>
                <c:pt idx="138">
                  <c:v>789800.97056697239</c:v>
                </c:pt>
                <c:pt idx="139">
                  <c:v>807183.12605713203</c:v>
                </c:pt>
                <c:pt idx="140">
                  <c:v>816642.28499310475</c:v>
                </c:pt>
                <c:pt idx="141">
                  <c:v>834579.18287459493</c:v>
                </c:pt>
                <c:pt idx="142">
                  <c:v>852852.39759136306</c:v>
                </c:pt>
                <c:pt idx="143">
                  <c:v>871468.23508407059</c:v>
                </c:pt>
                <c:pt idx="144">
                  <c:v>881528.78833446873</c:v>
                </c:pt>
                <c:pt idx="145">
                  <c:v>900734.80525436683</c:v>
                </c:pt>
                <c:pt idx="146">
                  <c:v>920300.93499151303</c:v>
                </c:pt>
                <c:pt idx="147">
                  <c:v>940233.92966123077</c:v>
                </c:pt>
                <c:pt idx="148">
                  <c:v>950935.26130119571</c:v>
                </c:pt>
                <c:pt idx="149">
                  <c:v>971496.19663199247</c:v>
                </c:pt>
                <c:pt idx="150">
                  <c:v>992442.64950024174</c:v>
                </c:pt>
                <c:pt idx="151">
                  <c:v>1013781.8483597706</c:v>
                </c:pt>
                <c:pt idx="152">
                  <c:v>1025165.9456259366</c:v>
                </c:pt>
                <c:pt idx="153">
                  <c:v>1047173.3242714504</c:v>
                </c:pt>
                <c:pt idx="154">
                  <c:v>1069593.3412665674</c:v>
                </c:pt>
                <c:pt idx="155">
                  <c:v>1092433.7335803427</c:v>
                </c:pt>
                <c:pt idx="156">
                  <c:v>1104545.3594175016</c:v>
                </c:pt>
                <c:pt idx="157">
                  <c:v>1128096.8124149076</c:v>
                </c:pt>
                <c:pt idx="158">
                  <c:v>1152089.8551560151</c:v>
                </c:pt>
                <c:pt idx="159">
                  <c:v>1176532.7674485184</c:v>
                </c:pt>
                <c:pt idx="160">
                  <c:v>1189419.6445030412</c:v>
                </c:pt>
                <c:pt idx="161">
                  <c:v>1214619.314895968</c:v>
                </c:pt>
                <c:pt idx="162">
                  <c:v>1240291.479108762</c:v>
                </c:pt>
                <c:pt idx="163">
                  <c:v>1266444.9964005458</c:v>
                </c:pt>
                <c:pt idx="164">
                  <c:v>1280158.0032201353</c:v>
                </c:pt>
                <c:pt idx="165">
                  <c:v>1307116.9788801773</c:v>
                </c:pt>
                <c:pt idx="166">
                  <c:v>1334581.435333845</c:v>
                </c:pt>
                <c:pt idx="167">
                  <c:v>1362560.850346019</c:v>
                </c:pt>
                <c:pt idx="168">
                  <c:v>1377154.2305957745</c:v>
                </c:pt>
                <c:pt idx="169">
                  <c:v>1405991.0057811029</c:v>
                </c:pt>
                <c:pt idx="170">
                  <c:v>1435368.4705011563</c:v>
                </c:pt>
                <c:pt idx="171">
                  <c:v>1465296.7626847106</c:v>
                </c:pt>
                <c:pt idx="172">
                  <c:v>1480828.3482432393</c:v>
                </c:pt>
              </c:numCache>
            </c:numRef>
          </c:val>
          <c:extLst>
            <c:ext xmlns:c16="http://schemas.microsoft.com/office/drawing/2014/chart" uri="{C3380CC4-5D6E-409C-BE32-E72D297353CC}">
              <c16:uniqueId val="{00000000-095F-4828-9E9C-960A248C636A}"/>
            </c:ext>
          </c:extLst>
        </c:ser>
        <c:ser>
          <c:idx val="1"/>
          <c:order val="1"/>
          <c:tx>
            <c:strRef>
              <c:f>SUMMARY!$D$2</c:f>
              <c:strCache>
                <c:ptCount val="1"/>
                <c:pt idx="0">
                  <c:v>Invest at 3%</c:v>
                </c:pt>
              </c:strCache>
            </c:strRef>
          </c:tx>
          <c:spPr>
            <a:solidFill>
              <a:srgbClr val="7F8733"/>
            </a:solidFill>
            <a:ln>
              <a:noFill/>
            </a:ln>
            <a:effectLst/>
          </c:spPr>
          <c:cat>
            <c:numRef>
              <c:f>SUMMARY!$B$3:$B$175</c:f>
              <c:numCache>
                <c:formatCode>0</c:formatCode>
                <c:ptCount val="173"/>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numCache>
            </c:numRef>
          </c:cat>
          <c:val>
            <c:numRef>
              <c:f>SUMMARY!$D$3:$D$175</c:f>
              <c:numCache>
                <c:formatCode>_("$"* #,##0.00_);_("$"* \(#,##0.00\);_("$"* "-"??_);_(@_)</c:formatCode>
                <c:ptCount val="173"/>
                <c:pt idx="0">
                  <c:v>0</c:v>
                </c:pt>
                <c:pt idx="1">
                  <c:v>393.75</c:v>
                </c:pt>
                <c:pt idx="2">
                  <c:v>794.8828125</c:v>
                </c:pt>
                <c:pt idx="3">
                  <c:v>1203.536865234375</c:v>
                </c:pt>
                <c:pt idx="4">
                  <c:v>1603.6546496429442</c:v>
                </c:pt>
                <c:pt idx="5">
                  <c:v>2035.3481743237494</c:v>
                </c:pt>
                <c:pt idx="6">
                  <c:v>2475.1359525923199</c:v>
                </c:pt>
                <c:pt idx="7">
                  <c:v>2923.1697517034258</c:v>
                </c:pt>
                <c:pt idx="8">
                  <c:v>3345.8081427023862</c:v>
                </c:pt>
                <c:pt idx="9">
                  <c:v>3818.1995453780564</c:v>
                </c:pt>
                <c:pt idx="10">
                  <c:v>4299.4482868538944</c:v>
                </c:pt>
                <c:pt idx="11">
                  <c:v>4789.7204422324048</c:v>
                </c:pt>
                <c:pt idx="12">
                  <c:v>5236.2933485190188</c:v>
                </c:pt>
                <c:pt idx="13">
                  <c:v>5752.3244988037504</c:v>
                </c:pt>
                <c:pt idx="14">
                  <c:v>6278.0312331563209</c:v>
                </c:pt>
                <c:pt idx="15">
                  <c:v>6813.5949687780021</c:v>
                </c:pt>
                <c:pt idx="16">
                  <c:v>7285.6085191981638</c:v>
                </c:pt>
                <c:pt idx="17">
                  <c:v>7848.421341933129</c:v>
                </c:pt>
                <c:pt idx="18">
                  <c:v>8421.7869050943755</c:v>
                </c:pt>
                <c:pt idx="19">
                  <c:v>9005.9030725648936</c:v>
                </c:pt>
                <c:pt idx="20">
                  <c:v>9504.9617039937293</c:v>
                </c:pt>
                <c:pt idx="21">
                  <c:v>10117.911552203612</c:v>
                </c:pt>
                <c:pt idx="22">
                  <c:v>10742.354210067429</c:v>
                </c:pt>
                <c:pt idx="23">
                  <c:v>11378.505167766194</c:v>
                </c:pt>
                <c:pt idx="24">
                  <c:v>11906.318116362592</c:v>
                </c:pt>
                <c:pt idx="25">
                  <c:v>12572.98803362959</c:v>
                </c:pt>
                <c:pt idx="26">
                  <c:v>13252.158011845344</c:v>
                </c:pt>
                <c:pt idx="27">
                  <c:v>13944.062427152643</c:v>
                </c:pt>
                <c:pt idx="28">
                  <c:v>14502.450649744485</c:v>
                </c:pt>
                <c:pt idx="29">
                  <c:v>15226.666581064099</c:v>
                </c:pt>
                <c:pt idx="30">
                  <c:v>15964.461561095954</c:v>
                </c:pt>
                <c:pt idx="31">
                  <c:v>16716.090197003407</c:v>
                </c:pt>
                <c:pt idx="32">
                  <c:v>17306.993751135782</c:v>
                </c:pt>
                <c:pt idx="33">
                  <c:v>18092.840765239216</c:v>
                </c:pt>
                <c:pt idx="34">
                  <c:v>18893.422410857092</c:v>
                </c:pt>
                <c:pt idx="35">
                  <c:v>19709.014962330304</c:v>
                </c:pt>
                <c:pt idx="36">
                  <c:v>20334.500875402202</c:v>
                </c:pt>
                <c:pt idx="37">
                  <c:v>21186.34046571103</c:v>
                </c:pt>
                <c:pt idx="38">
                  <c:v>22054.152048338146</c:v>
                </c:pt>
                <c:pt idx="39">
                  <c:v>22938.235098139521</c:v>
                </c:pt>
                <c:pt idx="40">
                  <c:v>23600.505758073425</c:v>
                </c:pt>
                <c:pt idx="41">
                  <c:v>24522.994293910237</c:v>
                </c:pt>
                <c:pt idx="42">
                  <c:v>25462.779489793989</c:v>
                </c:pt>
                <c:pt idx="43">
                  <c:v>26420.185658100563</c:v>
                </c:pt>
                <c:pt idx="44">
                  <c:v>27121.587760142254</c:v>
                </c:pt>
                <c:pt idx="45">
                  <c:v>28119.696164575318</c:v>
                </c:pt>
                <c:pt idx="46">
                  <c:v>29136.519101591501</c:v>
                </c:pt>
                <c:pt idx="47">
                  <c:v>30172.407468676738</c:v>
                </c:pt>
                <c:pt idx="48">
                  <c:v>30915.441555218375</c:v>
                </c:pt>
                <c:pt idx="49">
                  <c:v>31994.476290987721</c:v>
                </c:pt>
                <c:pt idx="50">
                  <c:v>33093.742928052743</c:v>
                </c:pt>
                <c:pt idx="51">
                  <c:v>34213.620814562732</c:v>
                </c:pt>
                <c:pt idx="52">
                  <c:v>35000.951447330328</c:v>
                </c:pt>
                <c:pt idx="53">
                  <c:v>36166.576897708961</c:v>
                </c:pt>
                <c:pt idx="54">
                  <c:v>37354.057825282187</c:v>
                </c:pt>
                <c:pt idx="55">
                  <c:v>38563.804020247415</c:v>
                </c:pt>
                <c:pt idx="56">
                  <c:v>39398.270626804559</c:v>
                </c:pt>
                <c:pt idx="57">
                  <c:v>40656.532964013153</c:v>
                </c:pt>
                <c:pt idx="58">
                  <c:v>41938.387720044404</c:v>
                </c:pt>
                <c:pt idx="59">
                  <c:v>43244.277252751242</c:v>
                </c:pt>
                <c:pt idx="60">
                  <c:v>44128.905692054374</c:v>
                </c:pt>
                <c:pt idx="61">
                  <c:v>45486.258331995523</c:v>
                </c:pt>
                <c:pt idx="62">
                  <c:v>46869.06133393557</c:v>
                </c:pt>
                <c:pt idx="63">
                  <c:v>48277.791892161993</c:v>
                </c:pt>
                <c:pt idx="64">
                  <c:v>49215.80678687161</c:v>
                </c:pt>
                <c:pt idx="65">
                  <c:v>50679.13753550488</c:v>
                </c:pt>
                <c:pt idx="66">
                  <c:v>52169.905735675027</c:v>
                </c:pt>
                <c:pt idx="67">
                  <c:v>53688.62583959836</c:v>
                </c:pt>
                <c:pt idx="68">
                  <c:v>54683.46372601555</c:v>
                </c:pt>
                <c:pt idx="69">
                  <c:v>56260.123729685358</c:v>
                </c:pt>
                <c:pt idx="70">
                  <c:v>57866.346108423975</c:v>
                </c:pt>
                <c:pt idx="71">
                  <c:v>59502.685156763946</c:v>
                </c:pt>
                <c:pt idx="72">
                  <c:v>60558.008506637685</c:v>
                </c:pt>
                <c:pt idx="73">
                  <c:v>62255.843126120293</c:v>
                </c:pt>
                <c:pt idx="74">
                  <c:v>63985.512144718203</c:v>
                </c:pt>
                <c:pt idx="75">
                  <c:v>65747.612457414827</c:v>
                </c:pt>
                <c:pt idx="76">
                  <c:v>66867.324629464769</c:v>
                </c:pt>
                <c:pt idx="77">
                  <c:v>68694.706365450053</c:v>
                </c:pt>
                <c:pt idx="78">
                  <c:v>70556.351508985055</c:v>
                </c:pt>
                <c:pt idx="79">
                  <c:v>72452.902498961339</c:v>
                </c:pt>
                <c:pt idx="80">
                  <c:v>73641.163681799691</c:v>
                </c:pt>
                <c:pt idx="81">
                  <c:v>75607.02728799991</c:v>
                </c:pt>
                <c:pt idx="82">
                  <c:v>77609.750836816384</c:v>
                </c:pt>
                <c:pt idx="83">
                  <c:v>79650.025452173155</c:v>
                </c:pt>
                <c:pt idx="84">
                  <c:v>80911.269664402193</c:v>
                </c:pt>
                <c:pt idx="85">
                  <c:v>83025.149593519542</c:v>
                </c:pt>
                <c:pt idx="86">
                  <c:v>85178.664771307842</c:v>
                </c:pt>
                <c:pt idx="87">
                  <c:v>87372.558358679671</c:v>
                </c:pt>
                <c:pt idx="88">
                  <c:v>88711.511576306584</c:v>
                </c:pt>
                <c:pt idx="89">
                  <c:v>90983.581913730348</c:v>
                </c:pt>
                <c:pt idx="90">
                  <c:v>93298.253569980807</c:v>
                </c:pt>
                <c:pt idx="91">
                  <c:v>95656.325319785959</c:v>
                </c:pt>
                <c:pt idx="92">
                  <c:v>97078.02480575096</c:v>
                </c:pt>
                <c:pt idx="93">
                  <c:v>99519.141856134156</c:v>
                </c:pt>
                <c:pt idx="94">
                  <c:v>102006.02985121204</c:v>
                </c:pt>
                <c:pt idx="95">
                  <c:v>104539.54699619763</c:v>
                </c:pt>
                <c:pt idx="96">
                  <c:v>106049.3619117752</c:v>
                </c:pt>
                <c:pt idx="97">
                  <c:v>108671.10961460185</c:v>
                </c:pt>
                <c:pt idx="98">
                  <c:v>111342.01508685651</c:v>
                </c:pt>
                <c:pt idx="99">
                  <c:v>114063.00003671594</c:v>
                </c:pt>
                <c:pt idx="100">
                  <c:v>115666.65341984139</c:v>
                </c:pt>
                <c:pt idx="101">
                  <c:v>118481.39178178391</c:v>
                </c:pt>
                <c:pt idx="102">
                  <c:v>121348.90648801284</c:v>
                </c:pt>
                <c:pt idx="103">
                  <c:v>124270.18709498357</c:v>
                </c:pt>
                <c:pt idx="104">
                  <c:v>125973.77929620165</c:v>
                </c:pt>
                <c:pt idx="105">
                  <c:v>128994.69604053233</c:v>
                </c:pt>
                <c:pt idx="106">
                  <c:v>132072.25497381925</c:v>
                </c:pt>
                <c:pt idx="107">
                  <c:v>135207.51813710527</c:v>
                </c:pt>
                <c:pt idx="108">
                  <c:v>137017.55180985588</c:v>
                </c:pt>
                <c:pt idx="109">
                  <c:v>140258.71745646809</c:v>
                </c:pt>
                <c:pt idx="110">
                  <c:v>143560.65495895428</c:v>
                </c:pt>
                <c:pt idx="111">
                  <c:v>146924.50378961209</c:v>
                </c:pt>
                <c:pt idx="112">
                  <c:v>148847.91053798629</c:v>
                </c:pt>
                <c:pt idx="113">
                  <c:v>152324.33714175451</c:v>
                </c:pt>
                <c:pt idx="114">
                  <c:v>155865.94674434338</c:v>
                </c:pt>
                <c:pt idx="115">
                  <c:v>159473.9615269808</c:v>
                </c:pt>
                <c:pt idx="116">
                  <c:v>161518.13032092474</c:v>
                </c:pt>
                <c:pt idx="117">
                  <c:v>165245.83411124669</c:v>
                </c:pt>
                <c:pt idx="118">
                  <c:v>169043.43234763716</c:v>
                </c:pt>
                <c:pt idx="119">
                  <c:v>172912.23555095997</c:v>
                </c:pt>
                <c:pt idx="120">
                  <c:v>175085.0430262016</c:v>
                </c:pt>
                <c:pt idx="121">
                  <c:v>179081.11120668356</c:v>
                </c:pt>
                <c:pt idx="122">
                  <c:v>183152.10566554958</c:v>
                </c:pt>
                <c:pt idx="123">
                  <c:v>187299.43127051933</c:v>
                </c:pt>
                <c:pt idx="124">
                  <c:v>189609.27403827643</c:v>
                </c:pt>
                <c:pt idx="125">
                  <c:v>193891.93602270962</c:v>
                </c:pt>
                <c:pt idx="126">
                  <c:v>198254.89791935091</c:v>
                </c:pt>
                <c:pt idx="127">
                  <c:v>202699.66535155426</c:v>
                </c:pt>
                <c:pt idx="128">
                  <c:v>205155.49445138028</c:v>
                </c:pt>
                <c:pt idx="129">
                  <c:v>209744.19783048349</c:v>
                </c:pt>
                <c:pt idx="130">
                  <c:v>214418.93939794489</c:v>
                </c:pt>
                <c:pt idx="131">
                  <c:v>219181.3323697962</c:v>
                </c:pt>
                <c:pt idx="132">
                  <c:v>221792.69000777102</c:v>
                </c:pt>
                <c:pt idx="133">
                  <c:v>226708.18156071933</c:v>
                </c:pt>
                <c:pt idx="134">
                  <c:v>231715.83858028543</c:v>
                </c:pt>
                <c:pt idx="135">
                  <c:v>236817.3891689684</c:v>
                </c:pt>
                <c:pt idx="136">
                  <c:v>239594.4478928773</c:v>
                </c:pt>
                <c:pt idx="137">
                  <c:v>244858.85997847744</c:v>
                </c:pt>
                <c:pt idx="138">
                  <c:v>250221.97979068258</c:v>
                </c:pt>
                <c:pt idx="139">
                  <c:v>255685.65809936656</c:v>
                </c:pt>
                <c:pt idx="140">
                  <c:v>258639.26257257498</c:v>
                </c:pt>
                <c:pt idx="141">
                  <c:v>264276.20525717159</c:v>
                </c:pt>
                <c:pt idx="142">
                  <c:v>270018.84061710438</c:v>
                </c:pt>
                <c:pt idx="143">
                  <c:v>275869.15039003588</c:v>
                </c:pt>
                <c:pt idx="144">
                  <c:v>279010.86193649779</c:v>
                </c:pt>
                <c:pt idx="145">
                  <c:v>285045.52123939514</c:v>
                </c:pt>
                <c:pt idx="146">
                  <c:v>291193.33040422184</c:v>
                </c:pt>
                <c:pt idx="147">
                  <c:v>297456.41099088901</c:v>
                </c:pt>
                <c:pt idx="148">
                  <c:v>300798.55509517062</c:v>
                </c:pt>
                <c:pt idx="149">
                  <c:v>307257.79775762488</c:v>
                </c:pt>
                <c:pt idx="150">
                  <c:v>313838.15122000017</c:v>
                </c:pt>
                <c:pt idx="151">
                  <c:v>320541.88630979497</c:v>
                </c:pt>
                <c:pt idx="152">
                  <c:v>324097.6032681982</c:v>
                </c:pt>
                <c:pt idx="153">
                  <c:v>331010.08847898513</c:v>
                </c:pt>
                <c:pt idx="154">
                  <c:v>338052.1827874743</c:v>
                </c:pt>
                <c:pt idx="155">
                  <c:v>345226.31636424764</c:v>
                </c:pt>
                <c:pt idx="156">
                  <c:v>349009.6152961296</c:v>
                </c:pt>
                <c:pt idx="157">
                  <c:v>356405.9138354304</c:v>
                </c:pt>
                <c:pt idx="158">
                  <c:v>363940.89297234314</c:v>
                </c:pt>
                <c:pt idx="159">
                  <c:v>371617.15296807297</c:v>
                </c:pt>
                <c:pt idx="160">
                  <c:v>375642.96941033553</c:v>
                </c:pt>
                <c:pt idx="161">
                  <c:v>383555.69070432766</c:v>
                </c:pt>
                <c:pt idx="162">
                  <c:v>391616.77552258212</c:v>
                </c:pt>
                <c:pt idx="163">
                  <c:v>399829.00568117888</c:v>
                </c:pt>
                <c:pt idx="164">
                  <c:v>404113.26300369686</c:v>
                </c:pt>
                <c:pt idx="165">
                  <c:v>412577.19061491545</c:v>
                </c:pt>
                <c:pt idx="166">
                  <c:v>421199.81686884438</c:v>
                </c:pt>
                <c:pt idx="167">
                  <c:v>429984.11736503453</c:v>
                </c:pt>
                <c:pt idx="168">
                  <c:v>434543.79226057295</c:v>
                </c:pt>
                <c:pt idx="169">
                  <c:v>443596.02837395598</c:v>
                </c:pt>
                <c:pt idx="170">
                  <c:v>452817.99391446495</c:v>
                </c:pt>
                <c:pt idx="171">
                  <c:v>462212.87130885851</c:v>
                </c:pt>
                <c:pt idx="172">
                  <c:v>467066.06362785294</c:v>
                </c:pt>
              </c:numCache>
            </c:numRef>
          </c:val>
          <c:extLst>
            <c:ext xmlns:c16="http://schemas.microsoft.com/office/drawing/2014/chart" uri="{C3380CC4-5D6E-409C-BE32-E72D297353CC}">
              <c16:uniqueId val="{00000001-095F-4828-9E9C-960A248C636A}"/>
            </c:ext>
          </c:extLst>
        </c:ser>
        <c:ser>
          <c:idx val="2"/>
          <c:order val="2"/>
          <c:tx>
            <c:strRef>
              <c:f>SUMMARY!$E$2</c:f>
              <c:strCache>
                <c:ptCount val="1"/>
                <c:pt idx="0">
                  <c:v>Stops Investing</c:v>
                </c:pt>
              </c:strCache>
            </c:strRef>
          </c:tx>
          <c:spPr>
            <a:solidFill>
              <a:schemeClr val="accent3"/>
            </a:solidFill>
            <a:ln>
              <a:noFill/>
            </a:ln>
            <a:effectLst/>
          </c:spPr>
          <c:cat>
            <c:numRef>
              <c:f>SUMMARY!$B$3:$B$175</c:f>
              <c:numCache>
                <c:formatCode>0</c:formatCode>
                <c:ptCount val="173"/>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numCache>
            </c:numRef>
          </c:cat>
          <c:val>
            <c:numRef>
              <c:f>SUMMARY!$E$3:$E$175</c:f>
              <c:numCache>
                <c:formatCode>_("$"* #,##0.00_);_("$"* \(#,##0.00\);_("$"* "-"??_);_(@_)</c:formatCode>
                <c:ptCount val="173"/>
                <c:pt idx="0">
                  <c:v>0</c:v>
                </c:pt>
                <c:pt idx="1">
                  <c:v>393.75</c:v>
                </c:pt>
                <c:pt idx="2">
                  <c:v>794.8828125</c:v>
                </c:pt>
                <c:pt idx="3">
                  <c:v>1203.536865234375</c:v>
                </c:pt>
                <c:pt idx="4">
                  <c:v>1603.6546496429442</c:v>
                </c:pt>
                <c:pt idx="5">
                  <c:v>2035.3481743237494</c:v>
                </c:pt>
                <c:pt idx="6">
                  <c:v>2475.1359525923199</c:v>
                </c:pt>
                <c:pt idx="7">
                  <c:v>2923.1697517034258</c:v>
                </c:pt>
                <c:pt idx="8">
                  <c:v>3345.8081427023862</c:v>
                </c:pt>
                <c:pt idx="9">
                  <c:v>3818.1995453780564</c:v>
                </c:pt>
                <c:pt idx="10">
                  <c:v>4299.4482868538944</c:v>
                </c:pt>
                <c:pt idx="11">
                  <c:v>4789.7204422324048</c:v>
                </c:pt>
                <c:pt idx="12">
                  <c:v>5236.2933485190188</c:v>
                </c:pt>
                <c:pt idx="13">
                  <c:v>5752.3244988037504</c:v>
                </c:pt>
                <c:pt idx="14">
                  <c:v>6278.0312331563209</c:v>
                </c:pt>
                <c:pt idx="15">
                  <c:v>6813.5949687780021</c:v>
                </c:pt>
                <c:pt idx="16">
                  <c:v>7285.6085191981638</c:v>
                </c:pt>
                <c:pt idx="17">
                  <c:v>7422.2136789331289</c:v>
                </c:pt>
                <c:pt idx="18">
                  <c:v>7561.3801854131252</c:v>
                </c:pt>
                <c:pt idx="19">
                  <c:v>7703.1560638896217</c:v>
                </c:pt>
                <c:pt idx="20">
                  <c:v>7769.1143376866767</c:v>
                </c:pt>
                <c:pt idx="21">
                  <c:v>7914.7852315183018</c:v>
                </c:pt>
                <c:pt idx="22">
                  <c:v>8063.1874546092695</c:v>
                </c:pt>
                <c:pt idx="23">
                  <c:v>8214.3722193831927</c:v>
                </c:pt>
                <c:pt idx="24">
                  <c:v>8284.7077815116609</c:v>
                </c:pt>
                <c:pt idx="25">
                  <c:v>8440.0460524150039</c:v>
                </c:pt>
                <c:pt idx="26">
                  <c:v>8598.2969158977849</c:v>
                </c:pt>
                <c:pt idx="27">
                  <c:v>8759.5149830708688</c:v>
                </c:pt>
                <c:pt idx="28">
                  <c:v>8834.518330113413</c:v>
                </c:pt>
                <c:pt idx="29">
                  <c:v>9000.1655488030392</c:v>
                </c:pt>
                <c:pt idx="30">
                  <c:v>9168.9186528430964</c:v>
                </c:pt>
                <c:pt idx="31">
                  <c:v>9340.8358775839042</c:v>
                </c:pt>
                <c:pt idx="32">
                  <c:v>9420.8167847857167</c:v>
                </c:pt>
                <c:pt idx="33">
                  <c:v>9597.4570995004487</c:v>
                </c:pt>
                <c:pt idx="34">
                  <c:v>9777.4094201160824</c:v>
                </c:pt>
                <c:pt idx="35">
                  <c:v>9960.7358467432587</c:v>
                </c:pt>
                <c:pt idx="36">
                  <c:v>10046.024647430997</c:v>
                </c:pt>
                <c:pt idx="37">
                  <c:v>10704.955308465363</c:v>
                </c:pt>
                <c:pt idx="38">
                  <c:v>11376.240919394124</c:v>
                </c:pt>
                <c:pt idx="39">
                  <c:v>12060.113135527798</c:v>
                </c:pt>
                <c:pt idx="40">
                  <c:v>12629.239876156838</c:v>
                </c:pt>
                <c:pt idx="41">
                  <c:v>13346.017176707715</c:v>
                </c:pt>
                <c:pt idx="42">
                  <c:v>14076.23405164392</c:v>
                </c:pt>
                <c:pt idx="43">
                  <c:v>14820.142492985178</c:v>
                </c:pt>
                <c:pt idx="44">
                  <c:v>15422.21922542557</c:v>
                </c:pt>
                <c:pt idx="45">
                  <c:v>16200.964469832694</c:v>
                </c:pt>
                <c:pt idx="46">
                  <c:v>16994.311187572453</c:v>
                </c:pt>
                <c:pt idx="47">
                  <c:v>17802.533156269834</c:v>
                </c:pt>
                <c:pt idx="48">
                  <c:v>18439.650194011487</c:v>
                </c:pt>
                <c:pt idx="49">
                  <c:v>19284.763841758202</c:v>
                </c:pt>
                <c:pt idx="50">
                  <c:v>20145.72337040017</c:v>
                </c:pt>
                <c:pt idx="51">
                  <c:v>21022.825890204174</c:v>
                </c:pt>
                <c:pt idx="52">
                  <c:v>21697.210341431961</c:v>
                </c:pt>
                <c:pt idx="53">
                  <c:v>22613.390646074993</c:v>
                </c:pt>
                <c:pt idx="54">
                  <c:v>23546.749331430081</c:v>
                </c:pt>
                <c:pt idx="55">
                  <c:v>24497.608492135576</c:v>
                </c:pt>
                <c:pt idx="56">
                  <c:v>25211.633299483259</c:v>
                </c:pt>
                <c:pt idx="57">
                  <c:v>26203.896186804574</c:v>
                </c:pt>
                <c:pt idx="58">
                  <c:v>27214.764003263164</c:v>
                </c:pt>
                <c:pt idx="59">
                  <c:v>28244.585591280353</c:v>
                </c:pt>
                <c:pt idx="60">
                  <c:v>29000.779170732134</c:v>
                </c:pt>
                <c:pt idx="61">
                  <c:v>30074.479438398488</c:v>
                </c:pt>
                <c:pt idx="62">
                  <c:v>31168.311586083586</c:v>
                </c:pt>
                <c:pt idx="63">
                  <c:v>32282.653086537779</c:v>
                </c:pt>
                <c:pt idx="64">
                  <c:v>33083.709605224241</c:v>
                </c:pt>
                <c:pt idx="65">
                  <c:v>34244.563531701628</c:v>
                </c:pt>
                <c:pt idx="66">
                  <c:v>35427.183469300464</c:v>
                </c:pt>
                <c:pt idx="67">
                  <c:v>36631.977530729273</c:v>
                </c:pt>
                <c:pt idx="68">
                  <c:v>37480.76786600177</c:v>
                </c:pt>
                <c:pt idx="69">
                  <c:v>38734.877322296321</c:v>
                </c:pt>
                <c:pt idx="70">
                  <c:v>40012.501330896397</c:v>
                </c:pt>
                <c:pt idx="71">
                  <c:v>41314.080789657724</c:v>
                </c:pt>
                <c:pt idx="72">
                  <c:v>42213.66421463812</c:v>
                </c:pt>
                <c:pt idx="73">
                  <c:v>43567.54237864574</c:v>
                </c:pt>
                <c:pt idx="74">
                  <c:v>44946.805758228496</c:v>
                </c:pt>
                <c:pt idx="75">
                  <c:v>46351.930326178437</c:v>
                </c:pt>
                <c:pt idx="76">
                  <c:v>47305.566969979656</c:v>
                </c:pt>
                <c:pt idx="77">
                  <c:v>48766.165749849592</c:v>
                </c:pt>
                <c:pt idx="78">
                  <c:v>50254.150756842093</c:v>
                </c:pt>
                <c:pt idx="79">
                  <c:v>51770.035482715699</c:v>
                </c:pt>
                <c:pt idx="80">
                  <c:v>52781.199616727441</c:v>
                </c:pt>
                <c:pt idx="81">
                  <c:v>54355.938896707557</c:v>
                </c:pt>
                <c:pt idx="82">
                  <c:v>55960.204538187303</c:v>
                </c:pt>
                <c:pt idx="83">
                  <c:v>57594.550160444793</c:v>
                </c:pt>
                <c:pt idx="84">
                  <c:v>58666.944365488416</c:v>
                </c:pt>
                <c:pt idx="85">
                  <c:v>60363.743195251132</c:v>
                </c:pt>
                <c:pt idx="86">
                  <c:v>62092.357003071898</c:v>
                </c:pt>
                <c:pt idx="87">
                  <c:v>63853.3823197893</c:v>
                </c:pt>
                <c:pt idx="88">
                  <c:v>64990.952592583206</c:v>
                </c:pt>
                <c:pt idx="89">
                  <c:v>66818.262449062153</c:v>
                </c:pt>
                <c:pt idx="90">
                  <c:v>68679.834365350078</c:v>
                </c:pt>
                <c:pt idx="91">
                  <c:v>70576.310755068407</c:v>
                </c:pt>
                <c:pt idx="92">
                  <c:v>71783.262616323016</c:v>
                </c:pt>
                <c:pt idx="93">
                  <c:v>73750.10287565444</c:v>
                </c:pt>
                <c:pt idx="94">
                  <c:v>75753.821389848323</c:v>
                </c:pt>
                <c:pt idx="95">
                  <c:v>77795.109626183345</c:v>
                </c:pt>
                <c:pt idx="96">
                  <c:v>79075.925296780159</c:v>
                </c:pt>
                <c:pt idx="97">
                  <c:v>81191.921063075657</c:v>
                </c:pt>
                <c:pt idx="98">
                  <c:v>83347.591749989195</c:v>
                </c:pt>
                <c:pt idx="99">
                  <c:v>85543.681262282364</c:v>
                </c:pt>
                <c:pt idx="100">
                  <c:v>86903.137978401719</c:v>
                </c:pt>
                <c:pt idx="101">
                  <c:v>89178.560425817239</c:v>
                </c:pt>
                <c:pt idx="102">
                  <c:v>91496.647044121797</c:v>
                </c:pt>
                <c:pt idx="103">
                  <c:v>93858.197786519566</c:v>
                </c:pt>
                <c:pt idx="104">
                  <c:v>95301.387329283927</c:v>
                </c:pt>
                <c:pt idx="105">
                  <c:v>97747.196724234906</c:v>
                </c:pt>
                <c:pt idx="106">
                  <c:v>100238.86504534121</c:v>
                </c:pt>
                <c:pt idx="107">
                  <c:v>102777.25214746826</c:v>
                </c:pt>
                <c:pt idx="108">
                  <c:v>104309.6016676826</c:v>
                </c:pt>
                <c:pt idx="109">
                  <c:v>106937.49324912908</c:v>
                </c:pt>
                <c:pt idx="110">
                  <c:v>109614.65779772769</c:v>
                </c:pt>
                <c:pt idx="111">
                  <c:v>112342.01918161253</c:v>
                </c:pt>
                <c:pt idx="112">
                  <c:v>113969.31340553075</c:v>
                </c:pt>
                <c:pt idx="113">
                  <c:v>116791.76631306544</c:v>
                </c:pt>
                <c:pt idx="114">
                  <c:v>119667.1402126164</c:v>
                </c:pt>
                <c:pt idx="115">
                  <c:v>122596.42737278395</c:v>
                </c:pt>
                <c:pt idx="116">
                  <c:v>124324.83228053259</c:v>
                </c:pt>
                <c:pt idx="117">
                  <c:v>127355.16173259717</c:v>
                </c:pt>
                <c:pt idx="118">
                  <c:v>130442.30986188797</c:v>
                </c:pt>
                <c:pt idx="119">
                  <c:v>133587.34201860297</c:v>
                </c:pt>
                <c:pt idx="120">
                  <c:v>135423.43009297381</c:v>
                </c:pt>
                <c:pt idx="121">
                  <c:v>138675.84303095777</c:v>
                </c:pt>
                <c:pt idx="122">
                  <c:v>141989.23871152892</c:v>
                </c:pt>
                <c:pt idx="123">
                  <c:v>145364.76056111077</c:v>
                </c:pt>
                <c:pt idx="124">
                  <c:v>147315.53771091855</c:v>
                </c:pt>
                <c:pt idx="125">
                  <c:v>150805.19213921376</c:v>
                </c:pt>
                <c:pt idx="126">
                  <c:v>154360.27758803952</c:v>
                </c:pt>
                <c:pt idx="127">
                  <c:v>157982.02088903077</c:v>
                </c:pt>
                <c:pt idx="128">
                  <c:v>160054.95515814642</c:v>
                </c:pt>
                <c:pt idx="129">
                  <c:v>163798.02342550151</c:v>
                </c:pt>
                <c:pt idx="130">
                  <c:v>167611.27422286951</c:v>
                </c:pt>
                <c:pt idx="131">
                  <c:v>171496.02347268816</c:v>
                </c:pt>
                <c:pt idx="132">
                  <c:v>173699.0756532315</c:v>
                </c:pt>
                <c:pt idx="133">
                  <c:v>177712.81193703221</c:v>
                </c:pt>
                <c:pt idx="134">
                  <c:v>181801.80577615419</c:v>
                </c:pt>
                <c:pt idx="135">
                  <c:v>185967.4682497597</c:v>
                </c:pt>
                <c:pt idx="136">
                  <c:v>188309.12452579784</c:v>
                </c:pt>
                <c:pt idx="137">
                  <c:v>192611.93679826523</c:v>
                </c:pt>
                <c:pt idx="138">
                  <c:v>196995.42680084138</c:v>
                </c:pt>
                <c:pt idx="139">
                  <c:v>201461.10724096582</c:v>
                </c:pt>
                <c:pt idx="140">
                  <c:v>203950.41399744918</c:v>
                </c:pt>
                <c:pt idx="141">
                  <c:v>208561.94077126219</c:v>
                </c:pt>
                <c:pt idx="142">
                  <c:v>213259.93367208418</c:v>
                </c:pt>
                <c:pt idx="143">
                  <c:v>218046.0139397966</c:v>
                </c:pt>
                <c:pt idx="144">
                  <c:v>220692.61488040333</c:v>
                </c:pt>
                <c:pt idx="145">
                  <c:v>225633.80705099893</c:v>
                </c:pt>
                <c:pt idx="146">
                  <c:v>230667.64657479321</c:v>
                </c:pt>
                <c:pt idx="147">
                  <c:v>235795.87058965862</c:v>
                </c:pt>
                <c:pt idx="148">
                  <c:v>238610.04631675474</c:v>
                </c:pt>
                <c:pt idx="149">
                  <c:v>243903.25443961372</c:v>
                </c:pt>
                <c:pt idx="150">
                  <c:v>249295.71021477631</c:v>
                </c:pt>
                <c:pt idx="151">
                  <c:v>254789.27453572321</c:v>
                </c:pt>
                <c:pt idx="152">
                  <c:v>257781.98475581096</c:v>
                </c:pt>
                <c:pt idx="153">
                  <c:v>263451.05211949063</c:v>
                </c:pt>
                <c:pt idx="154">
                  <c:v>269226.41449623927</c:v>
                </c:pt>
                <c:pt idx="155">
                  <c:v>275110.06491755199</c:v>
                </c:pt>
                <c:pt idx="156">
                  <c:v>278292.99344642163</c:v>
                </c:pt>
                <c:pt idx="157">
                  <c:v>284363.35532604042</c:v>
                </c:pt>
                <c:pt idx="158">
                  <c:v>290547.53649090207</c:v>
                </c:pt>
                <c:pt idx="159">
                  <c:v>296847.67105260486</c:v>
                </c:pt>
                <c:pt idx="160">
                  <c:v>300233.27380596619</c:v>
                </c:pt>
                <c:pt idx="161">
                  <c:v>306732.0633073764</c:v>
                </c:pt>
                <c:pt idx="162">
                  <c:v>313352.70511193806</c:v>
                </c:pt>
                <c:pt idx="163">
                  <c:v>320097.48395033524</c:v>
                </c:pt>
                <c:pt idx="164">
                  <c:v>323699.04011803283</c:v>
                </c:pt>
                <c:pt idx="165">
                  <c:v>330655.20105014526</c:v>
                </c:pt>
                <c:pt idx="166">
                  <c:v>337741.78999973478</c:v>
                </c:pt>
                <c:pt idx="167">
                  <c:v>344961.2524921291</c:v>
                </c:pt>
                <c:pt idx="168">
                  <c:v>348792.91910719324</c:v>
                </c:pt>
                <c:pt idx="169">
                  <c:v>356237.32634895045</c:v>
                </c:pt>
                <c:pt idx="170">
                  <c:v>363821.3162264906</c:v>
                </c:pt>
                <c:pt idx="171">
                  <c:v>371547.50591423461</c:v>
                </c:pt>
                <c:pt idx="172">
                  <c:v>375624.37604203756</c:v>
                </c:pt>
              </c:numCache>
            </c:numRef>
          </c:val>
          <c:extLst>
            <c:ext xmlns:c16="http://schemas.microsoft.com/office/drawing/2014/chart" uri="{C3380CC4-5D6E-409C-BE32-E72D297353CC}">
              <c16:uniqueId val="{00000002-095F-4828-9E9C-960A248C636A}"/>
            </c:ext>
          </c:extLst>
        </c:ser>
        <c:ser>
          <c:idx val="3"/>
          <c:order val="3"/>
          <c:tx>
            <c:strRef>
              <c:f>SUMMARY!$F$2</c:f>
              <c:strCache>
                <c:ptCount val="1"/>
                <c:pt idx="0">
                  <c:v>6.5% Market Return</c:v>
                </c:pt>
              </c:strCache>
            </c:strRef>
          </c:tx>
          <c:spPr>
            <a:solidFill>
              <a:schemeClr val="accent4"/>
            </a:solidFill>
            <a:ln>
              <a:noFill/>
            </a:ln>
            <a:effectLst/>
          </c:spPr>
          <c:cat>
            <c:numRef>
              <c:f>SUMMARY!$B$3:$B$175</c:f>
              <c:numCache>
                <c:formatCode>0</c:formatCode>
                <c:ptCount val="173"/>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numCache>
            </c:numRef>
          </c:cat>
          <c:val>
            <c:numRef>
              <c:f>SUMMARY!$F$3:$F$175</c:f>
              <c:numCache>
                <c:formatCode>_("$"* #,##0.00_);_("$"* \(#,##0.00\);_("$"* "-"??_);_(@_)</c:formatCode>
                <c:ptCount val="173"/>
                <c:pt idx="0">
                  <c:v>0</c:v>
                </c:pt>
                <c:pt idx="1">
                  <c:v>393.75</c:v>
                </c:pt>
                <c:pt idx="2">
                  <c:v>793.8984375</c:v>
                </c:pt>
                <c:pt idx="3">
                  <c:v>1200.549287109375</c:v>
                </c:pt>
                <c:pt idx="4">
                  <c:v>1597.6701308946531</c:v>
                </c:pt>
                <c:pt idx="5">
                  <c:v>2025.2572705216912</c:v>
                </c:pt>
                <c:pt idx="6">
                  <c:v>2459.7927011676688</c:v>
                </c:pt>
                <c:pt idx="7">
                  <c:v>2901.3893325616436</c:v>
                </c:pt>
                <c:pt idx="8">
                  <c:v>3316.6602901236124</c:v>
                </c:pt>
                <c:pt idx="9">
                  <c:v>3780.2135198381211</c:v>
                </c:pt>
                <c:pt idx="10">
                  <c:v>4251.2994895354905</c:v>
                </c:pt>
                <c:pt idx="11">
                  <c:v>4730.0406062404418</c:v>
                </c:pt>
                <c:pt idx="12">
                  <c:v>5164.39565343093</c:v>
                </c:pt>
                <c:pt idx="13">
                  <c:v>5666.1677327991829</c:v>
                </c:pt>
                <c:pt idx="14">
                  <c:v>6176.0936084571695</c:v>
                </c:pt>
                <c:pt idx="15">
                  <c:v>6694.3057795945988</c:v>
                </c:pt>
                <c:pt idx="16">
                  <c:v>7148.7295095278814</c:v>
                </c:pt>
                <c:pt idx="17">
                  <c:v>7264.8963640577094</c:v>
                </c:pt>
                <c:pt idx="18">
                  <c:v>7382.9509299736474</c:v>
                </c:pt>
                <c:pt idx="19">
                  <c:v>7502.9238825857192</c:v>
                </c:pt>
                <c:pt idx="20">
                  <c:v>7548.5979317209594</c:v>
                </c:pt>
                <c:pt idx="21">
                  <c:v>7671.2626481114248</c:v>
                </c:pt>
                <c:pt idx="22">
                  <c:v>7795.9206661432354</c:v>
                </c:pt>
                <c:pt idx="23">
                  <c:v>7922.6043769680628</c:v>
                </c:pt>
                <c:pt idx="24">
                  <c:v>7970.8332311128561</c:v>
                </c:pt>
                <c:pt idx="25">
                  <c:v>8100.3592711184401</c:v>
                </c:pt>
                <c:pt idx="26">
                  <c:v>8231.9901092741147</c:v>
                </c:pt>
                <c:pt idx="27">
                  <c:v>8365.7599485498195</c:v>
                </c:pt>
                <c:pt idx="28">
                  <c:v>8416.6865122366162</c:v>
                </c:pt>
                <c:pt idx="29">
                  <c:v>8553.4576680604605</c:v>
                </c:pt>
                <c:pt idx="30">
                  <c:v>8692.4513551664422</c:v>
                </c:pt>
                <c:pt idx="31">
                  <c:v>8833.7036896878963</c:v>
                </c:pt>
                <c:pt idx="32">
                  <c:v>8887.4788608988711</c:v>
                </c:pt>
                <c:pt idx="33">
                  <c:v>9031.9003923884775</c:v>
                </c:pt>
                <c:pt idx="34">
                  <c:v>9178.6687737647899</c:v>
                </c:pt>
                <c:pt idx="35">
                  <c:v>9327.8221413384672</c:v>
                </c:pt>
                <c:pt idx="36">
                  <c:v>9384.6052586238657</c:v>
                </c:pt>
                <c:pt idx="37">
                  <c:v>10007.672792971538</c:v>
                </c:pt>
                <c:pt idx="38">
                  <c:v>10640.865174752362</c:v>
                </c:pt>
                <c:pt idx="39">
                  <c:v>11284.346932737124</c:v>
                </c:pt>
                <c:pt idx="40">
                  <c:v>11818.902416596247</c:v>
                </c:pt>
                <c:pt idx="41">
                  <c:v>12490.938633738871</c:v>
                </c:pt>
                <c:pt idx="42">
                  <c:v>13173.895439410064</c:v>
                </c:pt>
                <c:pt idx="43">
                  <c:v>13867.950293173413</c:v>
                </c:pt>
                <c:pt idx="44">
                  <c:v>14427.550702927314</c:v>
                </c:pt>
                <c:pt idx="45">
                  <c:v>15151.577035780278</c:v>
                </c:pt>
                <c:pt idx="46">
                  <c:v>15887.368796542101</c:v>
                </c:pt>
                <c:pt idx="47">
                  <c:v>16635.117173416307</c:v>
                </c:pt>
                <c:pt idx="48">
                  <c:v>17221.066296800571</c:v>
                </c:pt>
                <c:pt idx="49">
                  <c:v>18000.278830732583</c:v>
                </c:pt>
                <c:pt idx="50">
                  <c:v>18792.153568340989</c:v>
                </c:pt>
                <c:pt idx="51">
                  <c:v>19596.896270435533</c:v>
                </c:pt>
                <c:pt idx="52">
                  <c:v>20210.568881024719</c:v>
                </c:pt>
                <c:pt idx="53">
                  <c:v>21048.348236082555</c:v>
                </c:pt>
                <c:pt idx="54">
                  <c:v>21899.74150566008</c:v>
                </c:pt>
                <c:pt idx="55">
                  <c:v>22764.969915868238</c:v>
                </c:pt>
                <c:pt idx="56">
                  <c:v>23407.815704864857</c:v>
                </c:pt>
                <c:pt idx="57">
                  <c:v>24307.737473024914</c:v>
                </c:pt>
                <c:pt idx="58">
                  <c:v>25222.282969917575</c:v>
                </c:pt>
                <c:pt idx="59">
                  <c:v>26151.68983113474</c:v>
                </c:pt>
                <c:pt idx="60">
                  <c:v>26825.237558308218</c:v>
                </c:pt>
                <c:pt idx="61">
                  <c:v>27791.083326845852</c:v>
                </c:pt>
                <c:pt idx="62">
                  <c:v>28772.624089122222</c:v>
                </c:pt>
                <c:pt idx="63">
                  <c:v>29770.114888785585</c:v>
                </c:pt>
                <c:pt idx="64">
                  <c:v>30475.976764804043</c:v>
                </c:pt>
                <c:pt idx="65">
                  <c:v>31511.745758611538</c:v>
                </c:pt>
                <c:pt idx="66">
                  <c:v>32564.345998568402</c:v>
                </c:pt>
                <c:pt idx="67">
                  <c:v>33634.050992424563</c:v>
                </c:pt>
                <c:pt idx="68">
                  <c:v>34373.927305506579</c:v>
                </c:pt>
                <c:pt idx="69">
                  <c:v>35483.848683028082</c:v>
                </c:pt>
                <c:pt idx="70">
                  <c:v>36611.806282934311</c:v>
                </c:pt>
                <c:pt idx="71">
                  <c:v>37758.093193839013</c:v>
                </c:pt>
                <c:pt idx="72">
                  <c:v>38533.777194375463</c:v>
                </c:pt>
                <c:pt idx="73">
                  <c:v>39722.323033767214</c:v>
                </c:pt>
                <c:pt idx="74">
                  <c:v>40930.182743049081</c:v>
                </c:pt>
                <c:pt idx="75">
                  <c:v>42157.670172606784</c:v>
                </c:pt>
                <c:pt idx="76">
                  <c:v>42971.053230165846</c:v>
                </c:pt>
                <c:pt idx="77">
                  <c:v>44242.952244338856</c:v>
                </c:pt>
                <c:pt idx="78">
                  <c:v>45535.51961749218</c:v>
                </c:pt>
                <c:pt idx="79">
                  <c:v>46849.09121045925</c:v>
                </c:pt>
                <c:pt idx="80">
                  <c:v>47702.168258393911</c:v>
                </c:pt>
                <c:pt idx="81">
                  <c:v>49062.420279759288</c:v>
                </c:pt>
                <c:pt idx="82">
                  <c:v>50444.776396471854</c:v>
                </c:pt>
                <c:pt idx="83">
                  <c:v>51849.595800080999</c:v>
                </c:pt>
                <c:pt idx="84">
                  <c:v>52744.471083808807</c:v>
                </c:pt>
                <c:pt idx="85">
                  <c:v>54198.362361830506</c:v>
                </c:pt>
                <c:pt idx="86">
                  <c:v>55675.879373120057</c:v>
                </c:pt>
                <c:pt idx="87">
                  <c:v>57177.406035843065</c:v>
                </c:pt>
                <c:pt idx="88">
                  <c:v>58116.299181766968</c:v>
                </c:pt>
                <c:pt idx="89">
                  <c:v>59669.418538838683</c:v>
                </c:pt>
                <c:pt idx="90">
                  <c:v>61247.776085462814</c:v>
                </c:pt>
                <c:pt idx="91">
                  <c:v>62851.78194221959</c:v>
                </c:pt>
                <c:pt idx="92">
                  <c:v>63837.034365207175</c:v>
                </c:pt>
                <c:pt idx="93">
                  <c:v>65495.290258917157</c:v>
                </c:pt>
                <c:pt idx="94">
                  <c:v>67180.49281089993</c:v>
                </c:pt>
                <c:pt idx="95">
                  <c:v>68893.079904352417</c:v>
                </c:pt>
                <c:pt idx="96">
                  <c:v>69927.16157269277</c:v>
                </c:pt>
                <c:pt idx="97">
                  <c:v>71696.800115229897</c:v>
                </c:pt>
                <c:pt idx="98">
                  <c:v>73495.195284083253</c:v>
                </c:pt>
                <c:pt idx="99">
                  <c:v>75322.814374430469</c:v>
                </c:pt>
                <c:pt idx="100">
                  <c:v>76408.330952245873</c:v>
                </c:pt>
                <c:pt idx="101">
                  <c:v>78295.954940540367</c:v>
                </c:pt>
                <c:pt idx="102">
                  <c:v>80214.252818644643</c:v>
                </c:pt>
                <c:pt idx="103">
                  <c:v>82163.723037268108</c:v>
                </c:pt>
                <c:pt idx="104">
                  <c:v>83303.423425474772</c:v>
                </c:pt>
                <c:pt idx="105">
                  <c:v>85316.012438665639</c:v>
                </c:pt>
                <c:pt idx="106">
                  <c:v>87361.306023320867</c:v>
                </c:pt>
                <c:pt idx="107">
                  <c:v>89439.835628726738</c:v>
                </c:pt>
                <c:pt idx="108">
                  <c:v>90636.619926818239</c:v>
                </c:pt>
                <c:pt idx="109">
                  <c:v>92781.551550806471</c:v>
                </c:pt>
                <c:pt idx="110">
                  <c:v>94961.338313684508</c:v>
                </c:pt>
                <c:pt idx="111">
                  <c:v>97176.546611459315</c:v>
                </c:pt>
                <c:pt idx="112">
                  <c:v>98433.474523632249</c:v>
                </c:pt>
                <c:pt idx="113">
                  <c:v>100718.54676582226</c:v>
                </c:pt>
                <c:pt idx="114">
                  <c:v>103040.75143194787</c:v>
                </c:pt>
                <c:pt idx="115">
                  <c:v>105400.691923898</c:v>
                </c:pt>
                <c:pt idx="116">
                  <c:v>106720.99163435391</c:v>
                </c:pt>
                <c:pt idx="117">
                  <c:v>109154.44659521675</c:v>
                </c:pt>
                <c:pt idx="118">
                  <c:v>111627.44519919362</c:v>
                </c:pt>
                <c:pt idx="119">
                  <c:v>114140.63003048512</c:v>
                </c:pt>
                <c:pt idx="120">
                  <c:v>115527.70757413225</c:v>
                </c:pt>
                <c:pt idx="121">
                  <c:v>118118.2564459526</c:v>
                </c:pt>
                <c:pt idx="122">
                  <c:v>120750.90173694004</c:v>
                </c:pt>
                <c:pt idx="123">
                  <c:v>123426.32751390601</c:v>
                </c:pt>
                <c:pt idx="124">
                  <c:v>124883.77667015021</c:v>
                </c:pt>
                <c:pt idx="125">
                  <c:v>127640.62613725566</c:v>
                </c:pt>
                <c:pt idx="126">
                  <c:v>130442.27440820159</c:v>
                </c:pt>
                <c:pt idx="127">
                  <c:v>133289.44946355035</c:v>
                </c:pt>
                <c:pt idx="128">
                  <c:v>134821.06220241304</c:v>
                </c:pt>
                <c:pt idx="129">
                  <c:v>137753.9423213421</c:v>
                </c:pt>
                <c:pt idx="130">
                  <c:v>140734.48174220376</c:v>
                </c:pt>
                <c:pt idx="131">
                  <c:v>143763.45492865442</c:v>
                </c:pt>
                <c:pt idx="132">
                  <c:v>145373.23244009103</c:v>
                </c:pt>
                <c:pt idx="133">
                  <c:v>148492.42608254513</c:v>
                </c:pt>
                <c:pt idx="134">
                  <c:v>151662.30662168912</c:v>
                </c:pt>
                <c:pt idx="135">
                  <c:v>154883.69771959417</c:v>
                </c:pt>
                <c:pt idx="136">
                  <c:v>156575.86205861179</c:v>
                </c:pt>
                <c:pt idx="137">
                  <c:v>159892.23600467292</c:v>
                </c:pt>
                <c:pt idx="138">
                  <c:v>163262.50102735753</c:v>
                </c:pt>
                <c:pt idx="139">
                  <c:v>166687.53285666078</c:v>
                </c:pt>
                <c:pt idx="140">
                  <c:v>168466.5392386583</c:v>
                </c:pt>
                <c:pt idx="141">
                  <c:v>171991.57701264732</c:v>
                </c:pt>
                <c:pt idx="142">
                  <c:v>175573.89665046366</c:v>
                </c:pt>
                <c:pt idx="143">
                  <c:v>179214.42898239451</c:v>
                </c:pt>
                <c:pt idx="144">
                  <c:v>181084.97876507207</c:v>
                </c:pt>
                <c:pt idx="145">
                  <c:v>184830.81531159254</c:v>
                </c:pt>
                <c:pt idx="146">
                  <c:v>188637.52170199397</c:v>
                </c:pt>
                <c:pt idx="147">
                  <c:v>192506.08707123942</c:v>
                </c:pt>
                <c:pt idx="148">
                  <c:v>194473.14146145777</c:v>
                </c:pt>
                <c:pt idx="149">
                  <c:v>198452.5997646263</c:v>
                </c:pt>
                <c:pt idx="150">
                  <c:v>202496.7242652213</c:v>
                </c:pt>
                <c:pt idx="151">
                  <c:v>206606.56578895097</c:v>
                </c:pt>
                <c:pt idx="152">
                  <c:v>208675.36031506685</c:v>
                </c:pt>
                <c:pt idx="153">
                  <c:v>212901.9900696949</c:v>
                </c:pt>
                <c:pt idx="154">
                  <c:v>217197.30255783565</c:v>
                </c:pt>
                <c:pt idx="155">
                  <c:v>221562.41387390869</c:v>
                </c:pt>
                <c:pt idx="156">
                  <c:v>223738.47366637923</c:v>
                </c:pt>
                <c:pt idx="157">
                  <c:v>228226.59211595624</c:v>
                </c:pt>
                <c:pt idx="158">
                  <c:v>232787.64249033888</c:v>
                </c:pt>
                <c:pt idx="159">
                  <c:v>237422.80993330525</c:v>
                </c:pt>
                <c:pt idx="160">
                  <c:v>239711.96585874763</c:v>
                </c:pt>
                <c:pt idx="161">
                  <c:v>244476.70092150063</c:v>
                </c:pt>
                <c:pt idx="162">
                  <c:v>249318.86292902334</c:v>
                </c:pt>
                <c:pt idx="163">
                  <c:v>254239.7100691683</c:v>
                </c:pt>
                <c:pt idx="164">
                  <c:v>256648.11576558722</c:v>
                </c:pt>
                <c:pt idx="165">
                  <c:v>261705.45157667735</c:v>
                </c:pt>
                <c:pt idx="166">
                  <c:v>266844.96909469768</c:v>
                </c:pt>
                <c:pt idx="167">
                  <c:v>272068.00377238583</c:v>
                </c:pt>
                <c:pt idx="168">
                  <c:v>274602.15363595053</c:v>
                </c:pt>
                <c:pt idx="169">
                  <c:v>279968.97864103201</c:v>
                </c:pt>
                <c:pt idx="170">
                  <c:v>285423.01455244608</c:v>
                </c:pt>
                <c:pt idx="171">
                  <c:v>290965.67854742066</c:v>
                </c:pt>
                <c:pt idx="172">
                  <c:v>293632.42672399041</c:v>
                </c:pt>
              </c:numCache>
            </c:numRef>
          </c:val>
          <c:extLst>
            <c:ext xmlns:c16="http://schemas.microsoft.com/office/drawing/2014/chart" uri="{C3380CC4-5D6E-409C-BE32-E72D297353CC}">
              <c16:uniqueId val="{00000003-095F-4828-9E9C-960A248C636A}"/>
            </c:ext>
          </c:extLst>
        </c:ser>
        <c:ser>
          <c:idx val="4"/>
          <c:order val="4"/>
          <c:tx>
            <c:strRef>
              <c:f>SUMMARY!$G$2</c:f>
              <c:strCache>
                <c:ptCount val="1"/>
                <c:pt idx="0">
                  <c:v>Takes a Loan</c:v>
                </c:pt>
              </c:strCache>
            </c:strRef>
          </c:tx>
          <c:spPr>
            <a:solidFill>
              <a:schemeClr val="accent5"/>
            </a:solidFill>
            <a:ln>
              <a:noFill/>
            </a:ln>
            <a:effectLst/>
          </c:spPr>
          <c:cat>
            <c:numRef>
              <c:f>SUMMARY!$B$3:$B$175</c:f>
              <c:numCache>
                <c:formatCode>0</c:formatCode>
                <c:ptCount val="173"/>
                <c:pt idx="0">
                  <c:v>21</c:v>
                </c:pt>
                <c:pt idx="1">
                  <c:v>22</c:v>
                </c:pt>
                <c:pt idx="2">
                  <c:v>22</c:v>
                </c:pt>
                <c:pt idx="3">
                  <c:v>22</c:v>
                </c:pt>
                <c:pt idx="4">
                  <c:v>22</c:v>
                </c:pt>
                <c:pt idx="5">
                  <c:v>23</c:v>
                </c:pt>
                <c:pt idx="6">
                  <c:v>23</c:v>
                </c:pt>
                <c:pt idx="7">
                  <c:v>23</c:v>
                </c:pt>
                <c:pt idx="8">
                  <c:v>23</c:v>
                </c:pt>
                <c:pt idx="9">
                  <c:v>24</c:v>
                </c:pt>
                <c:pt idx="10">
                  <c:v>24</c:v>
                </c:pt>
                <c:pt idx="11">
                  <c:v>24</c:v>
                </c:pt>
                <c:pt idx="12">
                  <c:v>24</c:v>
                </c:pt>
                <c:pt idx="13">
                  <c:v>25</c:v>
                </c:pt>
                <c:pt idx="14">
                  <c:v>25</c:v>
                </c:pt>
                <c:pt idx="15">
                  <c:v>25</c:v>
                </c:pt>
                <c:pt idx="16">
                  <c:v>25</c:v>
                </c:pt>
                <c:pt idx="17">
                  <c:v>26</c:v>
                </c:pt>
                <c:pt idx="18">
                  <c:v>26</c:v>
                </c:pt>
                <c:pt idx="19">
                  <c:v>26</c:v>
                </c:pt>
                <c:pt idx="20">
                  <c:v>26</c:v>
                </c:pt>
                <c:pt idx="21">
                  <c:v>27</c:v>
                </c:pt>
                <c:pt idx="22">
                  <c:v>27</c:v>
                </c:pt>
                <c:pt idx="23">
                  <c:v>27</c:v>
                </c:pt>
                <c:pt idx="24">
                  <c:v>27</c:v>
                </c:pt>
                <c:pt idx="25">
                  <c:v>28</c:v>
                </c:pt>
                <c:pt idx="26">
                  <c:v>28</c:v>
                </c:pt>
                <c:pt idx="27">
                  <c:v>28</c:v>
                </c:pt>
                <c:pt idx="28">
                  <c:v>28</c:v>
                </c:pt>
                <c:pt idx="29">
                  <c:v>29</c:v>
                </c:pt>
                <c:pt idx="30">
                  <c:v>29</c:v>
                </c:pt>
                <c:pt idx="31">
                  <c:v>29</c:v>
                </c:pt>
                <c:pt idx="32">
                  <c:v>29</c:v>
                </c:pt>
                <c:pt idx="33">
                  <c:v>30</c:v>
                </c:pt>
                <c:pt idx="34">
                  <c:v>30</c:v>
                </c:pt>
                <c:pt idx="35">
                  <c:v>30</c:v>
                </c:pt>
                <c:pt idx="36">
                  <c:v>30</c:v>
                </c:pt>
                <c:pt idx="37">
                  <c:v>31</c:v>
                </c:pt>
                <c:pt idx="38">
                  <c:v>31</c:v>
                </c:pt>
                <c:pt idx="39">
                  <c:v>31</c:v>
                </c:pt>
                <c:pt idx="40">
                  <c:v>31</c:v>
                </c:pt>
                <c:pt idx="41">
                  <c:v>32</c:v>
                </c:pt>
                <c:pt idx="42">
                  <c:v>32</c:v>
                </c:pt>
                <c:pt idx="43">
                  <c:v>32</c:v>
                </c:pt>
                <c:pt idx="44">
                  <c:v>32</c:v>
                </c:pt>
                <c:pt idx="45">
                  <c:v>33</c:v>
                </c:pt>
                <c:pt idx="46">
                  <c:v>33</c:v>
                </c:pt>
                <c:pt idx="47">
                  <c:v>33</c:v>
                </c:pt>
                <c:pt idx="48">
                  <c:v>33</c:v>
                </c:pt>
                <c:pt idx="49">
                  <c:v>34</c:v>
                </c:pt>
                <c:pt idx="50">
                  <c:v>34</c:v>
                </c:pt>
                <c:pt idx="51">
                  <c:v>34</c:v>
                </c:pt>
                <c:pt idx="52">
                  <c:v>34</c:v>
                </c:pt>
                <c:pt idx="53">
                  <c:v>35</c:v>
                </c:pt>
                <c:pt idx="54">
                  <c:v>35</c:v>
                </c:pt>
                <c:pt idx="55">
                  <c:v>35</c:v>
                </c:pt>
                <c:pt idx="56">
                  <c:v>35</c:v>
                </c:pt>
                <c:pt idx="57">
                  <c:v>36</c:v>
                </c:pt>
                <c:pt idx="58">
                  <c:v>36</c:v>
                </c:pt>
                <c:pt idx="59">
                  <c:v>36</c:v>
                </c:pt>
                <c:pt idx="60">
                  <c:v>36</c:v>
                </c:pt>
                <c:pt idx="61">
                  <c:v>37</c:v>
                </c:pt>
                <c:pt idx="62">
                  <c:v>37</c:v>
                </c:pt>
                <c:pt idx="63">
                  <c:v>37</c:v>
                </c:pt>
                <c:pt idx="64">
                  <c:v>37</c:v>
                </c:pt>
                <c:pt idx="65">
                  <c:v>38</c:v>
                </c:pt>
                <c:pt idx="66">
                  <c:v>38</c:v>
                </c:pt>
                <c:pt idx="67">
                  <c:v>38</c:v>
                </c:pt>
                <c:pt idx="68">
                  <c:v>38</c:v>
                </c:pt>
                <c:pt idx="69">
                  <c:v>39</c:v>
                </c:pt>
                <c:pt idx="70">
                  <c:v>39</c:v>
                </c:pt>
                <c:pt idx="71">
                  <c:v>39</c:v>
                </c:pt>
                <c:pt idx="72">
                  <c:v>39</c:v>
                </c:pt>
                <c:pt idx="73">
                  <c:v>40</c:v>
                </c:pt>
                <c:pt idx="74">
                  <c:v>40</c:v>
                </c:pt>
                <c:pt idx="75">
                  <c:v>40</c:v>
                </c:pt>
                <c:pt idx="76">
                  <c:v>40</c:v>
                </c:pt>
                <c:pt idx="77">
                  <c:v>41</c:v>
                </c:pt>
                <c:pt idx="78">
                  <c:v>41</c:v>
                </c:pt>
                <c:pt idx="79">
                  <c:v>41</c:v>
                </c:pt>
                <c:pt idx="80">
                  <c:v>41</c:v>
                </c:pt>
                <c:pt idx="81">
                  <c:v>42</c:v>
                </c:pt>
                <c:pt idx="82">
                  <c:v>42</c:v>
                </c:pt>
                <c:pt idx="83">
                  <c:v>42</c:v>
                </c:pt>
                <c:pt idx="84">
                  <c:v>42</c:v>
                </c:pt>
                <c:pt idx="85">
                  <c:v>43</c:v>
                </c:pt>
                <c:pt idx="86">
                  <c:v>43</c:v>
                </c:pt>
                <c:pt idx="87">
                  <c:v>43</c:v>
                </c:pt>
                <c:pt idx="88">
                  <c:v>43</c:v>
                </c:pt>
                <c:pt idx="89">
                  <c:v>44</c:v>
                </c:pt>
                <c:pt idx="90">
                  <c:v>44</c:v>
                </c:pt>
                <c:pt idx="91">
                  <c:v>44</c:v>
                </c:pt>
                <c:pt idx="92">
                  <c:v>44</c:v>
                </c:pt>
                <c:pt idx="93">
                  <c:v>45</c:v>
                </c:pt>
                <c:pt idx="94">
                  <c:v>45</c:v>
                </c:pt>
                <c:pt idx="95">
                  <c:v>45</c:v>
                </c:pt>
                <c:pt idx="96">
                  <c:v>45</c:v>
                </c:pt>
                <c:pt idx="97">
                  <c:v>46</c:v>
                </c:pt>
                <c:pt idx="98">
                  <c:v>46</c:v>
                </c:pt>
                <c:pt idx="99">
                  <c:v>46</c:v>
                </c:pt>
                <c:pt idx="100">
                  <c:v>46</c:v>
                </c:pt>
                <c:pt idx="101">
                  <c:v>47</c:v>
                </c:pt>
                <c:pt idx="102">
                  <c:v>47</c:v>
                </c:pt>
                <c:pt idx="103">
                  <c:v>47</c:v>
                </c:pt>
                <c:pt idx="104">
                  <c:v>47</c:v>
                </c:pt>
                <c:pt idx="105">
                  <c:v>48</c:v>
                </c:pt>
                <c:pt idx="106">
                  <c:v>48</c:v>
                </c:pt>
                <c:pt idx="107">
                  <c:v>48</c:v>
                </c:pt>
                <c:pt idx="108">
                  <c:v>48</c:v>
                </c:pt>
                <c:pt idx="109">
                  <c:v>49</c:v>
                </c:pt>
                <c:pt idx="110">
                  <c:v>49</c:v>
                </c:pt>
                <c:pt idx="111">
                  <c:v>49</c:v>
                </c:pt>
                <c:pt idx="112">
                  <c:v>49</c:v>
                </c:pt>
                <c:pt idx="113">
                  <c:v>50</c:v>
                </c:pt>
                <c:pt idx="114">
                  <c:v>50</c:v>
                </c:pt>
                <c:pt idx="115">
                  <c:v>50</c:v>
                </c:pt>
                <c:pt idx="116">
                  <c:v>50</c:v>
                </c:pt>
                <c:pt idx="117">
                  <c:v>51</c:v>
                </c:pt>
                <c:pt idx="118">
                  <c:v>51</c:v>
                </c:pt>
                <c:pt idx="119">
                  <c:v>51</c:v>
                </c:pt>
                <c:pt idx="120">
                  <c:v>51</c:v>
                </c:pt>
                <c:pt idx="121">
                  <c:v>52</c:v>
                </c:pt>
                <c:pt idx="122">
                  <c:v>52</c:v>
                </c:pt>
                <c:pt idx="123">
                  <c:v>52</c:v>
                </c:pt>
                <c:pt idx="124">
                  <c:v>52</c:v>
                </c:pt>
                <c:pt idx="125">
                  <c:v>53</c:v>
                </c:pt>
                <c:pt idx="126">
                  <c:v>53</c:v>
                </c:pt>
                <c:pt idx="127">
                  <c:v>53</c:v>
                </c:pt>
                <c:pt idx="128">
                  <c:v>53</c:v>
                </c:pt>
                <c:pt idx="129">
                  <c:v>54</c:v>
                </c:pt>
                <c:pt idx="130">
                  <c:v>54</c:v>
                </c:pt>
                <c:pt idx="131">
                  <c:v>54</c:v>
                </c:pt>
                <c:pt idx="132">
                  <c:v>54</c:v>
                </c:pt>
                <c:pt idx="133">
                  <c:v>55</c:v>
                </c:pt>
                <c:pt idx="134">
                  <c:v>55</c:v>
                </c:pt>
                <c:pt idx="135">
                  <c:v>55</c:v>
                </c:pt>
                <c:pt idx="136">
                  <c:v>55</c:v>
                </c:pt>
                <c:pt idx="137">
                  <c:v>56</c:v>
                </c:pt>
                <c:pt idx="138">
                  <c:v>56</c:v>
                </c:pt>
                <c:pt idx="139">
                  <c:v>56</c:v>
                </c:pt>
                <c:pt idx="140">
                  <c:v>56</c:v>
                </c:pt>
                <c:pt idx="141">
                  <c:v>57</c:v>
                </c:pt>
                <c:pt idx="142">
                  <c:v>57</c:v>
                </c:pt>
                <c:pt idx="143">
                  <c:v>57</c:v>
                </c:pt>
                <c:pt idx="144">
                  <c:v>57</c:v>
                </c:pt>
                <c:pt idx="145">
                  <c:v>58</c:v>
                </c:pt>
                <c:pt idx="146">
                  <c:v>58</c:v>
                </c:pt>
                <c:pt idx="147">
                  <c:v>58</c:v>
                </c:pt>
                <c:pt idx="148">
                  <c:v>58</c:v>
                </c:pt>
                <c:pt idx="149">
                  <c:v>59</c:v>
                </c:pt>
                <c:pt idx="150">
                  <c:v>59</c:v>
                </c:pt>
                <c:pt idx="151">
                  <c:v>59</c:v>
                </c:pt>
                <c:pt idx="152">
                  <c:v>59</c:v>
                </c:pt>
                <c:pt idx="153">
                  <c:v>60</c:v>
                </c:pt>
                <c:pt idx="154">
                  <c:v>60</c:v>
                </c:pt>
                <c:pt idx="155">
                  <c:v>60</c:v>
                </c:pt>
                <c:pt idx="156">
                  <c:v>60</c:v>
                </c:pt>
                <c:pt idx="157">
                  <c:v>61</c:v>
                </c:pt>
                <c:pt idx="158">
                  <c:v>61</c:v>
                </c:pt>
                <c:pt idx="159">
                  <c:v>61</c:v>
                </c:pt>
                <c:pt idx="160">
                  <c:v>61</c:v>
                </c:pt>
                <c:pt idx="161">
                  <c:v>62</c:v>
                </c:pt>
                <c:pt idx="162">
                  <c:v>62</c:v>
                </c:pt>
                <c:pt idx="163">
                  <c:v>62</c:v>
                </c:pt>
                <c:pt idx="164">
                  <c:v>62</c:v>
                </c:pt>
                <c:pt idx="165">
                  <c:v>63</c:v>
                </c:pt>
                <c:pt idx="166">
                  <c:v>63</c:v>
                </c:pt>
                <c:pt idx="167">
                  <c:v>63</c:v>
                </c:pt>
                <c:pt idx="168">
                  <c:v>63</c:v>
                </c:pt>
                <c:pt idx="169">
                  <c:v>64</c:v>
                </c:pt>
                <c:pt idx="170">
                  <c:v>64</c:v>
                </c:pt>
                <c:pt idx="171">
                  <c:v>64</c:v>
                </c:pt>
                <c:pt idx="172">
                  <c:v>64</c:v>
                </c:pt>
              </c:numCache>
            </c:numRef>
          </c:cat>
          <c:val>
            <c:numRef>
              <c:f>SUMMARY!$G$3:$G$175</c:f>
              <c:numCache>
                <c:formatCode>_("$"* #,##0.00_);_("$"* \(#,##0.00\);_("$"* "-"??_);_(@_)</c:formatCode>
                <c:ptCount val="173"/>
                <c:pt idx="0">
                  <c:v>0</c:v>
                </c:pt>
                <c:pt idx="1">
                  <c:v>393.75</c:v>
                </c:pt>
                <c:pt idx="2">
                  <c:v>793.8984375</c:v>
                </c:pt>
                <c:pt idx="3">
                  <c:v>1200.549287109375</c:v>
                </c:pt>
                <c:pt idx="4">
                  <c:v>1597.6701308946531</c:v>
                </c:pt>
                <c:pt idx="5">
                  <c:v>2025.2572705216912</c:v>
                </c:pt>
                <c:pt idx="6">
                  <c:v>2459.7927011676688</c:v>
                </c:pt>
                <c:pt idx="7">
                  <c:v>2901.3893325616436</c:v>
                </c:pt>
                <c:pt idx="8">
                  <c:v>3316.6602901236124</c:v>
                </c:pt>
                <c:pt idx="9">
                  <c:v>3780.2135198381211</c:v>
                </c:pt>
                <c:pt idx="10">
                  <c:v>4251.2994895354905</c:v>
                </c:pt>
                <c:pt idx="11">
                  <c:v>4730.0406062404418</c:v>
                </c:pt>
                <c:pt idx="12">
                  <c:v>5164.39565343093</c:v>
                </c:pt>
                <c:pt idx="13">
                  <c:v>5666.1677327991829</c:v>
                </c:pt>
                <c:pt idx="14">
                  <c:v>6176.0936084571695</c:v>
                </c:pt>
                <c:pt idx="15">
                  <c:v>6694.3057795945988</c:v>
                </c:pt>
                <c:pt idx="16">
                  <c:v>7148.7295095278814</c:v>
                </c:pt>
                <c:pt idx="17">
                  <c:v>7264.8963640577094</c:v>
                </c:pt>
                <c:pt idx="18">
                  <c:v>7382.9509299736474</c:v>
                </c:pt>
                <c:pt idx="19">
                  <c:v>7502.9238825857192</c:v>
                </c:pt>
                <c:pt idx="20">
                  <c:v>7548.5979317209594</c:v>
                </c:pt>
                <c:pt idx="21">
                  <c:v>7671.2626481114248</c:v>
                </c:pt>
                <c:pt idx="22">
                  <c:v>7795.9206661432354</c:v>
                </c:pt>
                <c:pt idx="23">
                  <c:v>7922.6043769680628</c:v>
                </c:pt>
                <c:pt idx="24">
                  <c:v>7970.8332311128561</c:v>
                </c:pt>
                <c:pt idx="25">
                  <c:v>8100.3592711184401</c:v>
                </c:pt>
                <c:pt idx="26">
                  <c:v>8231.9901092741147</c:v>
                </c:pt>
                <c:pt idx="27">
                  <c:v>8365.7599485498195</c:v>
                </c:pt>
                <c:pt idx="28">
                  <c:v>8416.6865122366162</c:v>
                </c:pt>
                <c:pt idx="29">
                  <c:v>8553.4576680604605</c:v>
                </c:pt>
                <c:pt idx="30">
                  <c:v>8692.4513551664422</c:v>
                </c:pt>
                <c:pt idx="31">
                  <c:v>8833.7036896878963</c:v>
                </c:pt>
                <c:pt idx="32">
                  <c:v>8887.4788608988711</c:v>
                </c:pt>
                <c:pt idx="33">
                  <c:v>9031.9003923884775</c:v>
                </c:pt>
                <c:pt idx="34">
                  <c:v>9178.6687737647899</c:v>
                </c:pt>
                <c:pt idx="35">
                  <c:v>9327.8221413384672</c:v>
                </c:pt>
                <c:pt idx="36">
                  <c:v>9384.6052586238657</c:v>
                </c:pt>
                <c:pt idx="37">
                  <c:v>10007.672792971538</c:v>
                </c:pt>
                <c:pt idx="38">
                  <c:v>10640.865174752362</c:v>
                </c:pt>
                <c:pt idx="39">
                  <c:v>11284.346932737124</c:v>
                </c:pt>
                <c:pt idx="40">
                  <c:v>11818.902416596247</c:v>
                </c:pt>
                <c:pt idx="41">
                  <c:v>12490.938633738871</c:v>
                </c:pt>
                <c:pt idx="42">
                  <c:v>13173.895439410064</c:v>
                </c:pt>
                <c:pt idx="43">
                  <c:v>13867.950293173413</c:v>
                </c:pt>
                <c:pt idx="44">
                  <c:v>14427.550702927314</c:v>
                </c:pt>
                <c:pt idx="45">
                  <c:v>15151.577035780278</c:v>
                </c:pt>
                <c:pt idx="46">
                  <c:v>15887.368796542101</c:v>
                </c:pt>
                <c:pt idx="47">
                  <c:v>16635.117173416307</c:v>
                </c:pt>
                <c:pt idx="48">
                  <c:v>17221.066296800571</c:v>
                </c:pt>
                <c:pt idx="49">
                  <c:v>18000.278830732583</c:v>
                </c:pt>
                <c:pt idx="50">
                  <c:v>18792.153568340989</c:v>
                </c:pt>
                <c:pt idx="51">
                  <c:v>19596.896270435533</c:v>
                </c:pt>
                <c:pt idx="52">
                  <c:v>20210.568881024719</c:v>
                </c:pt>
                <c:pt idx="53">
                  <c:v>21048.348236082555</c:v>
                </c:pt>
                <c:pt idx="54">
                  <c:v>21899.74150566008</c:v>
                </c:pt>
                <c:pt idx="55">
                  <c:v>22764.969915868238</c:v>
                </c:pt>
                <c:pt idx="56">
                  <c:v>23407.815704864857</c:v>
                </c:pt>
                <c:pt idx="57">
                  <c:v>24307.737473024914</c:v>
                </c:pt>
                <c:pt idx="58">
                  <c:v>25222.282969917575</c:v>
                </c:pt>
                <c:pt idx="59">
                  <c:v>26151.68983113474</c:v>
                </c:pt>
                <c:pt idx="60">
                  <c:v>26825.237558308218</c:v>
                </c:pt>
                <c:pt idx="61">
                  <c:v>27791.083326845852</c:v>
                </c:pt>
                <c:pt idx="62">
                  <c:v>28772.624089122222</c:v>
                </c:pt>
                <c:pt idx="63">
                  <c:v>29770.114888785585</c:v>
                </c:pt>
                <c:pt idx="64">
                  <c:v>30475.976764804043</c:v>
                </c:pt>
                <c:pt idx="65">
                  <c:v>31511.745758611538</c:v>
                </c:pt>
                <c:pt idx="66">
                  <c:v>32564.345998568402</c:v>
                </c:pt>
                <c:pt idx="67">
                  <c:v>33634.050992424563</c:v>
                </c:pt>
                <c:pt idx="68">
                  <c:v>34373.927305506579</c:v>
                </c:pt>
                <c:pt idx="69">
                  <c:v>35483.848683028082</c:v>
                </c:pt>
                <c:pt idx="70">
                  <c:v>36611.806282934311</c:v>
                </c:pt>
                <c:pt idx="71">
                  <c:v>37758.093193839013</c:v>
                </c:pt>
                <c:pt idx="72">
                  <c:v>3533.7771943754633</c:v>
                </c:pt>
                <c:pt idx="73">
                  <c:v>5903.5730337672221</c:v>
                </c:pt>
                <c:pt idx="74">
                  <c:v>8311.8780555490957</c:v>
                </c:pt>
                <c:pt idx="75">
                  <c:v>10759.318033934927</c:v>
                </c:pt>
                <c:pt idx="76">
                  <c:v>13131.563622849833</c:v>
                </c:pt>
                <c:pt idx="77">
                  <c:v>15668.570930903963</c:v>
                </c:pt>
                <c:pt idx="78">
                  <c:v>18246.804607713973</c:v>
                </c:pt>
                <c:pt idx="79">
                  <c:v>20866.934581772144</c:v>
                </c:pt>
                <c:pt idx="80">
                  <c:v>23311.845251229672</c:v>
                </c:pt>
                <c:pt idx="81">
                  <c:v>26025.754523728632</c:v>
                </c:pt>
                <c:pt idx="82">
                  <c:v>28783.764821905701</c:v>
                </c:pt>
                <c:pt idx="83">
                  <c:v>31586.592787428148</c:v>
                </c:pt>
                <c:pt idx="84">
                  <c:v>34108.117040316429</c:v>
                </c:pt>
                <c:pt idx="85">
                  <c:v>37009.167565131378</c:v>
                </c:pt>
                <c:pt idx="86">
                  <c:v>39957.360160974567</c:v>
                </c:pt>
                <c:pt idx="87">
                  <c:v>42953.460886500208</c:v>
                </c:pt>
                <c:pt idx="88">
                  <c:v>45555.76576632748</c:v>
                </c:pt>
                <c:pt idx="89">
                  <c:v>48654.776455398307</c:v>
                </c:pt>
                <c:pt idx="90">
                  <c:v>51804.146068166534</c:v>
                </c:pt>
                <c:pt idx="91">
                  <c:v>55004.692937142245</c:v>
                </c:pt>
                <c:pt idx="92">
                  <c:v>57692.176205811418</c:v>
                </c:pt>
                <c:pt idx="93">
                  <c:v>59250.578154431219</c:v>
                </c:pt>
                <c:pt idx="94">
                  <c:v>60834.304134716098</c:v>
                </c:pt>
                <c:pt idx="95">
                  <c:v>62443.765662180602</c:v>
                </c:pt>
                <c:pt idx="96">
                  <c:v>63438.587130071741</c:v>
                </c:pt>
                <c:pt idx="97">
                  <c:v>65102.786337916274</c:v>
                </c:pt>
                <c:pt idx="98">
                  <c:v>66794.028782888287</c:v>
                </c:pt>
                <c:pt idx="99">
                  <c:v>68512.753917591093</c:v>
                </c:pt>
                <c:pt idx="100">
                  <c:v>69556.814252375494</c:v>
                </c:pt>
                <c:pt idx="101">
                  <c:v>71333.10109429709</c:v>
                </c:pt>
                <c:pt idx="102">
                  <c:v>73138.252597399915</c:v>
                </c:pt>
                <c:pt idx="103">
                  <c:v>74972.737812428153</c:v>
                </c:pt>
                <c:pt idx="104">
                  <c:v>76068.663078078593</c:v>
                </c:pt>
                <c:pt idx="105">
                  <c:v>77963.687235624267</c:v>
                </c:pt>
                <c:pt idx="106">
                  <c:v>79889.505535730073</c:v>
                </c:pt>
                <c:pt idx="107">
                  <c:v>81846.618383212597</c:v>
                </c:pt>
                <c:pt idx="108">
                  <c:v>82997.17897132205</c:v>
                </c:pt>
                <c:pt idx="109">
                  <c:v>85017.969679783477</c:v>
                </c:pt>
                <c:pt idx="110">
                  <c:v>87071.598237257393</c:v>
                </c:pt>
                <c:pt idx="111">
                  <c:v>89158.598258790269</c:v>
                </c:pt>
                <c:pt idx="112">
                  <c:v>90366.716910366318</c:v>
                </c:pt>
                <c:pt idx="113">
                  <c:v>92520.704341340766</c:v>
                </c:pt>
                <c:pt idx="114">
                  <c:v>94709.694068068537</c:v>
                </c:pt>
                <c:pt idx="115">
                  <c:v>96934.254877855637</c:v>
                </c:pt>
                <c:pt idx="116">
                  <c:v>98203.015152793771</c:v>
                </c:pt>
                <c:pt idx="117">
                  <c:v>100498.05299583127</c:v>
                </c:pt>
                <c:pt idx="118">
                  <c:v>102830.38520381812</c:v>
                </c:pt>
                <c:pt idx="119">
                  <c:v>105200.61781018476</c:v>
                </c:pt>
                <c:pt idx="120">
                  <c:v>106533.27302944081</c:v>
                </c:pt>
                <c:pt idx="121">
                  <c:v>108977.66233990993</c:v>
                </c:pt>
                <c:pt idx="122">
                  <c:v>111461.77297667417</c:v>
                </c:pt>
                <c:pt idx="123">
                  <c:v>113986.25041128583</c:v>
                </c:pt>
                <c:pt idx="124">
                  <c:v>115386.23309816782</c:v>
                </c:pt>
                <c:pt idx="125">
                  <c:v>117988.74748222857</c:v>
                </c:pt>
                <c:pt idx="126">
                  <c:v>120633.5527250303</c:v>
                </c:pt>
                <c:pt idx="127">
                  <c:v>123321.33605302755</c:v>
                </c:pt>
                <c:pt idx="128">
                  <c:v>124792.26790150373</c:v>
                </c:pt>
                <c:pt idx="129">
                  <c:v>127562.180113043</c:v>
                </c:pt>
                <c:pt idx="130">
                  <c:v>130377.10339801977</c:v>
                </c:pt>
                <c:pt idx="131">
                  <c:v>133237.76918637744</c:v>
                </c:pt>
                <c:pt idx="132">
                  <c:v>134783.47158585794</c:v>
                </c:pt>
                <c:pt idx="133">
                  <c:v>137730.58161443076</c:v>
                </c:pt>
                <c:pt idx="134">
                  <c:v>140725.58218096787</c:v>
                </c:pt>
                <c:pt idx="135">
                  <c:v>143769.25150671121</c:v>
                </c:pt>
                <c:pt idx="136">
                  <c:v>145393.75665440792</c:v>
                </c:pt>
                <c:pt idx="137">
                  <c:v>148528.42138765071</c:v>
                </c:pt>
                <c:pt idx="138">
                  <c:v>151714.02442280872</c:v>
                </c:pt>
                <c:pt idx="139">
                  <c:v>154951.39350728804</c:v>
                </c:pt>
                <c:pt idx="140">
                  <c:v>156658.95614099625</c:v>
                </c:pt>
                <c:pt idx="141">
                  <c:v>159992.12068964826</c:v>
                </c:pt>
                <c:pt idx="142">
                  <c:v>163379.44916221587</c:v>
                </c:pt>
                <c:pt idx="143">
                  <c:v>166821.82172246272</c:v>
                </c:pt>
                <c:pt idx="144">
                  <c:v>168616.93150844544</c:v>
                </c:pt>
                <c:pt idx="145">
                  <c:v>172160.16228704574</c:v>
                </c:pt>
                <c:pt idx="146">
                  <c:v>175760.97056579828</c:v>
                </c:pt>
                <c:pt idx="147">
                  <c:v>179420.29197908056</c:v>
                </c:pt>
                <c:pt idx="148">
                  <c:v>181307.68659167539</c:v>
                </c:pt>
                <c:pt idx="149">
                  <c:v>185073.20625320994</c:v>
                </c:pt>
                <c:pt idx="150">
                  <c:v>188899.91560924443</c:v>
                </c:pt>
                <c:pt idx="151">
                  <c:v>192788.80899231447</c:v>
                </c:pt>
                <c:pt idx="152">
                  <c:v>194773.48792393084</c:v>
                </c:pt>
                <c:pt idx="153">
                  <c:v>198774.21225220291</c:v>
                </c:pt>
                <c:pt idx="154">
                  <c:v>202839.94835080943</c:v>
                </c:pt>
                <c:pt idx="155">
                  <c:v>206971.75266101828</c:v>
                </c:pt>
                <c:pt idx="156">
                  <c:v>209058.99180335537</c:v>
                </c:pt>
                <c:pt idx="157">
                  <c:v>213308.56867265826</c:v>
                </c:pt>
                <c:pt idx="158">
                  <c:v>217627.20116608732</c:v>
                </c:pt>
                <c:pt idx="159">
                  <c:v>222016.01143753462</c:v>
                </c:pt>
                <c:pt idx="160">
                  <c:v>224211.37847713399</c:v>
                </c:pt>
                <c:pt idx="161">
                  <c:v>228724.22899493575</c:v>
                </c:pt>
                <c:pt idx="162">
                  <c:v>233310.41333365178</c:v>
                </c:pt>
                <c:pt idx="163">
                  <c:v>237971.12316787196</c:v>
                </c:pt>
                <c:pt idx="164">
                  <c:v>240280.49384152924</c:v>
                </c:pt>
                <c:pt idx="165">
                  <c:v>245071.85579635343</c:v>
                </c:pt>
                <c:pt idx="166">
                  <c:v>249941.07738294351</c:v>
                </c:pt>
                <c:pt idx="167">
                  <c:v>254889.42382031566</c:v>
                </c:pt>
                <c:pt idx="168">
                  <c:v>257318.99907842214</c:v>
                </c:pt>
                <c:pt idx="169">
                  <c:v>262404.97282194381</c:v>
                </c:pt>
                <c:pt idx="170">
                  <c:v>267573.5936387977</c:v>
                </c:pt>
                <c:pt idx="171">
                  <c:v>272826.20454392547</c:v>
                </c:pt>
                <c:pt idx="172">
                  <c:v>275382.52867249894</c:v>
                </c:pt>
              </c:numCache>
            </c:numRef>
          </c:val>
          <c:extLst>
            <c:ext xmlns:c16="http://schemas.microsoft.com/office/drawing/2014/chart" uri="{C3380CC4-5D6E-409C-BE32-E72D297353CC}">
              <c16:uniqueId val="{00000004-095F-4828-9E9C-960A248C636A}"/>
            </c:ext>
          </c:extLst>
        </c:ser>
        <c:dLbls>
          <c:showLegendKey val="0"/>
          <c:showVal val="0"/>
          <c:showCatName val="0"/>
          <c:showSerName val="0"/>
          <c:showPercent val="0"/>
          <c:showBubbleSize val="0"/>
        </c:dLbls>
        <c:axId val="520281680"/>
        <c:axId val="521779512"/>
      </c:areaChart>
      <c:catAx>
        <c:axId val="52028168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21779512"/>
        <c:crosses val="autoZero"/>
        <c:auto val="1"/>
        <c:lblAlgn val="ctr"/>
        <c:lblOffset val="100"/>
        <c:noMultiLvlLbl val="0"/>
      </c:catAx>
      <c:valAx>
        <c:axId val="521779512"/>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20281680"/>
        <c:crosses val="autoZero"/>
        <c:crossBetween val="midCat"/>
      </c:valAx>
      <c:spPr>
        <a:solidFill>
          <a:schemeClr val="accent4">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169920" cy="481727"/>
          </a:xfrm>
          <a:prstGeom prst="rect">
            <a:avLst/>
          </a:prstGeom>
        </p:spPr>
        <p:txBody>
          <a:bodyPr vert="horz" lIns="96550" tIns="48276" rIns="96550" bIns="48276" rtlCol="0"/>
          <a:lstStyle>
            <a:lvl1pPr algn="l">
              <a:defRPr sz="1300"/>
            </a:lvl1pPr>
          </a:lstStyle>
          <a:p>
            <a:endParaRPr lang="en-US"/>
          </a:p>
        </p:txBody>
      </p:sp>
      <p:sp>
        <p:nvSpPr>
          <p:cNvPr id="3" name="Date Placeholder 2"/>
          <p:cNvSpPr>
            <a:spLocks noGrp="1"/>
          </p:cNvSpPr>
          <p:nvPr>
            <p:ph type="dt" sz="quarter" idx="1"/>
          </p:nvPr>
        </p:nvSpPr>
        <p:spPr>
          <a:xfrm>
            <a:off x="4143588" y="9"/>
            <a:ext cx="3169920" cy="481727"/>
          </a:xfrm>
          <a:prstGeom prst="rect">
            <a:avLst/>
          </a:prstGeom>
        </p:spPr>
        <p:txBody>
          <a:bodyPr vert="horz" lIns="96550" tIns="48276" rIns="96550" bIns="48276" rtlCol="0"/>
          <a:lstStyle>
            <a:lvl1pPr algn="r">
              <a:defRPr sz="1300"/>
            </a:lvl1pPr>
          </a:lstStyle>
          <a:p>
            <a:fld id="{74C6CE4A-1285-464A-B89F-CF97AB842BA6}" type="datetimeFigureOut">
              <a:rPr lang="en-US" smtClean="0"/>
              <a:t>2/13/2020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550" tIns="48276" rIns="96550" bIns="48276"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1726"/>
          </a:xfrm>
          <a:prstGeom prst="rect">
            <a:avLst/>
          </a:prstGeom>
        </p:spPr>
        <p:txBody>
          <a:bodyPr vert="horz" lIns="96550" tIns="48276" rIns="96550" bIns="48276" rtlCol="0" anchor="b"/>
          <a:lstStyle>
            <a:lvl1pPr algn="r">
              <a:defRPr sz="1300"/>
            </a:lvl1pPr>
          </a:lstStyle>
          <a:p>
            <a:fld id="{5D6D8966-9197-42A5-8578-9B5D3510047E}" type="slidenum">
              <a:rPr lang="en-US" smtClean="0"/>
              <a:t>‹#›</a:t>
            </a:fld>
            <a:endParaRPr lang="en-US"/>
          </a:p>
        </p:txBody>
      </p:sp>
    </p:spTree>
    <p:extLst>
      <p:ext uri="{BB962C8B-B14F-4D97-AF65-F5344CB8AC3E}">
        <p14:creationId xmlns:p14="http://schemas.microsoft.com/office/powerpoint/2010/main" val="184781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169920" cy="481727"/>
          </a:xfrm>
          <a:prstGeom prst="rect">
            <a:avLst/>
          </a:prstGeom>
        </p:spPr>
        <p:txBody>
          <a:bodyPr vert="horz" lIns="96550" tIns="48276" rIns="96550" bIns="48276" rtlCol="0"/>
          <a:lstStyle>
            <a:lvl1pPr algn="l">
              <a:defRPr sz="1300"/>
            </a:lvl1pPr>
          </a:lstStyle>
          <a:p>
            <a:endParaRPr lang="en-US"/>
          </a:p>
        </p:txBody>
      </p:sp>
      <p:sp>
        <p:nvSpPr>
          <p:cNvPr id="3" name="Date Placeholder 2"/>
          <p:cNvSpPr>
            <a:spLocks noGrp="1"/>
          </p:cNvSpPr>
          <p:nvPr>
            <p:ph type="dt" idx="1"/>
          </p:nvPr>
        </p:nvSpPr>
        <p:spPr>
          <a:xfrm>
            <a:off x="4143588" y="9"/>
            <a:ext cx="3169920" cy="481727"/>
          </a:xfrm>
          <a:prstGeom prst="rect">
            <a:avLst/>
          </a:prstGeom>
        </p:spPr>
        <p:txBody>
          <a:bodyPr vert="horz" lIns="96550" tIns="48276" rIns="96550" bIns="48276" rtlCol="0"/>
          <a:lstStyle>
            <a:lvl1pPr algn="r">
              <a:defRPr sz="1300"/>
            </a:lvl1pPr>
          </a:lstStyle>
          <a:p>
            <a:fld id="{B6FE3FB4-1D10-584B-A464-E9809C11B59D}" type="datetimeFigureOut">
              <a:rPr lang="en-US" smtClean="0"/>
              <a:t>2/13/2020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550" tIns="48276" rIns="96550" bIns="48276" rtlCol="0" anchor="ctr"/>
          <a:lstStyle/>
          <a:p>
            <a:endParaRPr lang="en-US"/>
          </a:p>
        </p:txBody>
      </p:sp>
      <p:sp>
        <p:nvSpPr>
          <p:cNvPr id="5" name="Notes Placeholder 4"/>
          <p:cNvSpPr>
            <a:spLocks noGrp="1"/>
          </p:cNvSpPr>
          <p:nvPr>
            <p:ph type="body" sz="quarter" idx="3"/>
          </p:nvPr>
        </p:nvSpPr>
        <p:spPr>
          <a:xfrm>
            <a:off x="731520" y="4620585"/>
            <a:ext cx="5852160" cy="3780473"/>
          </a:xfrm>
          <a:prstGeom prst="rect">
            <a:avLst/>
          </a:prstGeom>
        </p:spPr>
        <p:txBody>
          <a:bodyPr vert="horz" lIns="96550" tIns="48276" rIns="96550" bIns="48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550" tIns="48276" rIns="96550" bIns="48276"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550" tIns="48276" rIns="96550" bIns="48276" rtlCol="0" anchor="b"/>
          <a:lstStyle>
            <a:lvl1pPr algn="r">
              <a:defRPr sz="1300"/>
            </a:lvl1pPr>
          </a:lstStyle>
          <a:p>
            <a:fld id="{F5D3BA55-0EC6-D342-8053-8A7A5F3E15DE}" type="slidenum">
              <a:rPr lang="en-US" smtClean="0"/>
              <a:t>‹#›</a:t>
            </a:fld>
            <a:endParaRPr lang="en-US"/>
          </a:p>
        </p:txBody>
      </p:sp>
    </p:spTree>
    <p:extLst>
      <p:ext uri="{BB962C8B-B14F-4D97-AF65-F5344CB8AC3E}">
        <p14:creationId xmlns:p14="http://schemas.microsoft.com/office/powerpoint/2010/main" val="205634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1062" indent="-284048" eaLnBrk="0" hangingPunct="0">
              <a:spcBef>
                <a:spcPct val="30000"/>
              </a:spcBef>
              <a:defRPr sz="1200">
                <a:solidFill>
                  <a:schemeClr val="tx1"/>
                </a:solidFill>
                <a:latin typeface="Calibri" pitchFamily="34" charset="0"/>
                <a:ea typeface="ＭＳ Ｐゴシック" pitchFamily="34" charset="-128"/>
              </a:defRPr>
            </a:lvl2pPr>
            <a:lvl3pPr marL="1140950" indent="-226920" eaLnBrk="0" hangingPunct="0">
              <a:spcBef>
                <a:spcPct val="30000"/>
              </a:spcBef>
              <a:defRPr sz="1200">
                <a:solidFill>
                  <a:schemeClr val="tx1"/>
                </a:solidFill>
                <a:latin typeface="Calibri" pitchFamily="34" charset="0"/>
                <a:ea typeface="ＭＳ Ｐゴシック" pitchFamily="34" charset="-128"/>
              </a:defRPr>
            </a:lvl3pPr>
            <a:lvl4pPr marL="1597964" indent="-226920" eaLnBrk="0" hangingPunct="0">
              <a:spcBef>
                <a:spcPct val="30000"/>
              </a:spcBef>
              <a:defRPr sz="1200">
                <a:solidFill>
                  <a:schemeClr val="tx1"/>
                </a:solidFill>
                <a:latin typeface="Calibri" pitchFamily="34" charset="0"/>
                <a:ea typeface="ＭＳ Ｐゴシック" pitchFamily="34" charset="-128"/>
              </a:defRPr>
            </a:lvl4pPr>
            <a:lvl5pPr marL="2054979" indent="-226920" eaLnBrk="0" hangingPunct="0">
              <a:spcBef>
                <a:spcPct val="30000"/>
              </a:spcBef>
              <a:defRPr sz="1200">
                <a:solidFill>
                  <a:schemeClr val="tx1"/>
                </a:solidFill>
                <a:latin typeface="Calibri" pitchFamily="34" charset="0"/>
                <a:ea typeface="ＭＳ Ｐゴシック" pitchFamily="34" charset="-128"/>
              </a:defRPr>
            </a:lvl5pPr>
            <a:lvl6pPr marL="2511994"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9009"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6024"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3037"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A2E6E751-F9A3-4F62-9DF5-55EA4EA682F3}" type="slidenum">
              <a:rPr lang="en-US" altLang="en-US" smtClean="0"/>
              <a:pPr eaLnBrk="1" hangingPunct="1">
                <a:spcBef>
                  <a:spcPct val="0"/>
                </a:spcBef>
                <a:defRPr/>
              </a:pPr>
              <a:t>1</a:t>
            </a:fld>
            <a:endParaRPr lang="en-US" alt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p:txBody>
          <a:bodyPr wrap="square" numCol="1" anchor="t" anchorCtr="0" compatLnSpc="1">
            <a:prstTxWarp prst="textNoShape">
              <a:avLst/>
            </a:prstTxWarp>
          </a:bodyPr>
          <a:lstStyle/>
          <a:p>
            <a:pPr marL="227072" indent="-227072">
              <a:defRPr/>
            </a:pPr>
            <a:endParaRPr lang="en-US" dirty="0" smtClean="0"/>
          </a:p>
          <a:p>
            <a:pPr marL="227072" indent="-227072">
              <a:defRPr/>
            </a:pPr>
            <a:endParaRPr lang="en-US" dirty="0" smtClean="0"/>
          </a:p>
        </p:txBody>
      </p:sp>
    </p:spTree>
    <p:extLst>
      <p:ext uri="{BB962C8B-B14F-4D97-AF65-F5344CB8AC3E}">
        <p14:creationId xmlns:p14="http://schemas.microsoft.com/office/powerpoint/2010/main" val="197148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21"/>
              </a:spcBef>
              <a:spcAft>
                <a:spcPts val="1243"/>
              </a:spcAft>
            </a:pPr>
            <a:r>
              <a:rPr lang="en-US" dirty="0" smtClean="0">
                <a:latin typeface="Calibri" panose="020F0502020204030204" pitchFamily="34" charset="0"/>
                <a:cs typeface="Calibri" panose="020F0502020204030204" pitchFamily="34" charset="0"/>
              </a:rPr>
              <a:t>One of the reasons it’s so important to build good financial habits in the early life stage is they’ll help you juggle money matters once you reach middle life. </a:t>
            </a:r>
          </a:p>
          <a:p>
            <a:pPr>
              <a:lnSpc>
                <a:spcPct val="90000"/>
              </a:lnSpc>
              <a:spcBef>
                <a:spcPts val="621"/>
              </a:spcBef>
              <a:spcAft>
                <a:spcPts val="1243"/>
              </a:spcAft>
            </a:pPr>
            <a:r>
              <a:rPr lang="en-US" dirty="0" smtClean="0">
                <a:latin typeface="Calibri" panose="020F0502020204030204" pitchFamily="34" charset="0"/>
                <a:cs typeface="Calibri" panose="020F0502020204030204" pitchFamily="34" charset="0"/>
              </a:rPr>
              <a:t>That’s the time when career moves, marriage, having kids, caring for a spouse, parent or other family member along with saving for education and retirement all seem to come together in one financial melting pot. </a:t>
            </a:r>
          </a:p>
          <a:p>
            <a:pPr>
              <a:lnSpc>
                <a:spcPct val="90000"/>
              </a:lnSpc>
              <a:spcBef>
                <a:spcPts val="621"/>
              </a:spcBef>
              <a:spcAft>
                <a:spcPts val="1243"/>
              </a:spcAft>
            </a:pPr>
            <a:r>
              <a:rPr lang="en-US" dirty="0" smtClean="0">
                <a:latin typeface="Calibri" panose="020F0502020204030204" pitchFamily="34" charset="0"/>
                <a:cs typeface="Calibri" panose="020F0502020204030204" pitchFamily="34" charset="0"/>
              </a:rPr>
              <a:t>So let’s talk about how to navigate some of those concerns and keep your cool. </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6788">
              <a:defRPr/>
            </a:pPr>
            <a:fld id="{F5D3BA55-0EC6-D342-8053-8A7A5F3E15DE}" type="slidenum">
              <a:rPr lang="en-US">
                <a:solidFill>
                  <a:prstClr val="black"/>
                </a:solidFill>
                <a:latin typeface="Calibri" panose="020F0502020204030204"/>
              </a:rPr>
              <a:pPr defTabSz="94678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74279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 financial matters that comes at mid life is how to manage money as a married couple. The most important thing to do here is work together and communicate. The checklist you see on screen can help you start a conversation with your spouse and serve as a framework for a conversation with your financial advisor</a:t>
            </a:r>
          </a:p>
          <a:p>
            <a:endParaRPr lang="en-US" dirty="0"/>
          </a:p>
          <a:p>
            <a:r>
              <a:rPr lang="en-US" dirty="0" smtClean="0"/>
              <a:t>You </a:t>
            </a:r>
            <a:r>
              <a:rPr lang="en-US" dirty="0"/>
              <a:t>don’t have to agree on all things money-related but it’s critical to be open and find some common </a:t>
            </a:r>
            <a:r>
              <a:rPr lang="en-US" dirty="0" smtClean="0"/>
              <a:t>ground – like how much you can spend without asking each other’s permission. Talk about your financial goals and share your views on credit, saving and spending. Even if one of you is a saver and the other is a spender, try to reach a compromise that makes you both feel like you have a say in what you do with your money. Create a budget together for present and future needs – that will help you build toward your long-term goals. </a:t>
            </a:r>
          </a:p>
          <a:p>
            <a:endParaRPr lang="en-US" dirty="0"/>
          </a:p>
          <a:p>
            <a:r>
              <a:rPr lang="en-US" dirty="0" smtClean="0"/>
              <a:t>Work out logistics and any agreements/paperwork you need. Sometimes a prenuptial agreement might make sense, depending on who came into the marriage with what assets. And at all times your legal documents, like wills, trusts and beneficiary designations should be up to date. This is another place where a financial advisor could be invaluable. He or she can go through your assets and assemble a team of professionals like tax and legal professionals, to help you put together your estate plan. </a:t>
            </a:r>
          </a:p>
          <a:p>
            <a:endParaRPr lang="en-US" sz="800" b="1" dirty="0"/>
          </a:p>
        </p:txBody>
      </p:sp>
      <p:sp>
        <p:nvSpPr>
          <p:cNvPr id="4" name="Slide Number Placeholder 3"/>
          <p:cNvSpPr>
            <a:spLocks noGrp="1"/>
          </p:cNvSpPr>
          <p:nvPr>
            <p:ph type="sldNum" sz="quarter" idx="10"/>
          </p:nvPr>
        </p:nvSpPr>
        <p:spPr/>
        <p:txBody>
          <a:bodyPr/>
          <a:lstStyle/>
          <a:p>
            <a:fld id="{F5D3BA55-0EC6-D342-8053-8A7A5F3E15DE}" type="slidenum">
              <a:rPr lang="en-US" smtClean="0"/>
              <a:t>11</a:t>
            </a:fld>
            <a:endParaRPr lang="en-US"/>
          </a:p>
        </p:txBody>
      </p:sp>
    </p:spTree>
    <p:extLst>
      <p:ext uri="{BB962C8B-B14F-4D97-AF65-F5344CB8AC3E}">
        <p14:creationId xmlns:p14="http://schemas.microsoft.com/office/powerpoint/2010/main" val="168179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is a lot to think about when it comes to marriage and finances, but what if you’re single? These days, that’s true for more and more women in the US. Consider that:</a:t>
            </a:r>
          </a:p>
          <a:p>
            <a:pPr marL="177547" indent="-177547">
              <a:buFont typeface="Arial" panose="020B0604020202020204" pitchFamily="34" charset="0"/>
              <a:buChar char="•"/>
            </a:pPr>
            <a:endParaRPr lang="en-US" sz="1100" dirty="0"/>
          </a:p>
          <a:p>
            <a:pPr marL="177547" indent="-177547">
              <a:buFont typeface="Arial" panose="020B0604020202020204" pitchFamily="34" charset="0"/>
              <a:buChar char="•"/>
            </a:pPr>
            <a:r>
              <a:rPr lang="en-US" sz="1100" dirty="0"/>
              <a:t>In 2009 the proportion of American married women dropped 50%</a:t>
            </a:r>
          </a:p>
          <a:p>
            <a:pPr marL="177547" indent="-177547">
              <a:buFont typeface="Arial" panose="020B0604020202020204" pitchFamily="34" charset="0"/>
              <a:buChar char="•"/>
            </a:pPr>
            <a:r>
              <a:rPr lang="en-US" sz="1100" dirty="0"/>
              <a:t>First time in American history single women outnumbered married women </a:t>
            </a:r>
          </a:p>
          <a:p>
            <a:pPr marL="177547" indent="-177547">
              <a:buFont typeface="Arial" panose="020B0604020202020204" pitchFamily="34" charset="0"/>
              <a:buChar char="•"/>
            </a:pPr>
            <a:r>
              <a:rPr lang="en-US" sz="1100" dirty="0"/>
              <a:t>Number of adults younger than 34 never married was up 46% (Rising 12 percentage points in less than a decade) </a:t>
            </a:r>
          </a:p>
          <a:p>
            <a:pPr marL="177547" indent="-177547">
              <a:buFont typeface="Arial" panose="020B0604020202020204" pitchFamily="34" charset="0"/>
              <a:buChar char="•"/>
            </a:pPr>
            <a:r>
              <a:rPr lang="en-US" sz="1100" dirty="0"/>
              <a:t>In 2016 only 20% of Americans ages 18-29 were married compared to 60% in 1960 </a:t>
            </a:r>
            <a:br>
              <a:rPr lang="en-US" sz="1100" dirty="0"/>
            </a:br>
            <a:r>
              <a:rPr lang="en-US" sz="1100" dirty="0"/>
              <a:t>(Source: New York Magazine, The Single American Women, February 22- March 5, 2016 Issue)</a:t>
            </a:r>
          </a:p>
          <a:p>
            <a:r>
              <a:rPr lang="en-US" sz="1100" dirty="0"/>
              <a:t/>
            </a:r>
            <a:br>
              <a:rPr lang="en-US" sz="1100" dirty="0"/>
            </a:br>
            <a:r>
              <a:rPr lang="en-US" sz="1100" dirty="0"/>
              <a:t>If you’re a single women, you’re probably relying on just one income, so having some emergency cash stashed away is really important. If you don’t have life insurance, consider getting it. Even if you don’t have dependents, you don’t want your expenses to burden other family members and life insurance could help prevent that. You also need to plan ahead for your long-term healthcare expenses to avoid burdening your family with these costs. </a:t>
            </a:r>
            <a:r>
              <a:rPr lang="en-US" sz="1100" dirty="0" smtClean="0"/>
              <a:t>To get started,</a:t>
            </a:r>
            <a:r>
              <a:rPr lang="en-US" sz="1100" baseline="0" dirty="0" smtClean="0"/>
              <a:t> consider </a:t>
            </a:r>
            <a:r>
              <a:rPr lang="en-US" sz="1100" dirty="0" smtClean="0"/>
              <a:t>1</a:t>
            </a:r>
            <a:r>
              <a:rPr lang="en-US" sz="1100" dirty="0"/>
              <a:t>) </a:t>
            </a:r>
            <a:r>
              <a:rPr lang="en-US" sz="1100" dirty="0" smtClean="0"/>
              <a:t>a </a:t>
            </a:r>
            <a:r>
              <a:rPr lang="en-US" sz="1100" dirty="0"/>
              <a:t>long-term care </a:t>
            </a:r>
            <a:r>
              <a:rPr lang="en-US" sz="1100" dirty="0" smtClean="0"/>
              <a:t>plan</a:t>
            </a:r>
            <a:r>
              <a:rPr lang="en-US" sz="1100" baseline="0" dirty="0" smtClean="0"/>
              <a:t> or</a:t>
            </a:r>
            <a:r>
              <a:rPr lang="en-US" sz="1100" dirty="0" smtClean="0"/>
              <a:t> </a:t>
            </a:r>
            <a:r>
              <a:rPr lang="en-US" sz="1100" dirty="0"/>
              <a:t>apply for long-term care insurance ; and 3) revisit your beneficiaries. Then maybe partner with a financial advisor who can help you with other strategies such as HSAs (Health Savings Account) or looking at your long-term care insurance options.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12</a:t>
            </a:fld>
            <a:endParaRPr lang="en-US"/>
          </a:p>
        </p:txBody>
      </p:sp>
    </p:spTree>
    <p:extLst>
      <p:ext uri="{BB962C8B-B14F-4D97-AF65-F5344CB8AC3E}">
        <p14:creationId xmlns:p14="http://schemas.microsoft.com/office/powerpoint/2010/main" val="307170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whether you’re single or married, saving as much as you can for the future should be top of mind. One of the best ways to do that is by enrolling in your employer’s 401(k) and contributing enough to get the full company match if there is one. Remember, </a:t>
            </a:r>
            <a:r>
              <a:rPr lang="en-US" dirty="0"/>
              <a:t>t</a:t>
            </a:r>
            <a:r>
              <a:rPr lang="en-US" baseline="0" dirty="0" smtClean="0"/>
              <a:t>ime is on your side</a:t>
            </a:r>
            <a:r>
              <a:rPr lang="en-US" dirty="0" smtClean="0"/>
              <a:t> when it comes to saving for your future. That’s because of the power of compounding, as we’ll show you now. </a:t>
            </a:r>
            <a:r>
              <a:rPr lang="en-US" baseline="0" dirty="0" smtClean="0"/>
              <a:t> </a:t>
            </a:r>
          </a:p>
          <a:p>
            <a:endParaRPr lang="en-US" baseline="0" dirty="0" smtClean="0"/>
          </a:p>
          <a:p>
            <a:r>
              <a:rPr lang="en-US" dirty="0" smtClean="0"/>
              <a:t>In this slide, we see </a:t>
            </a:r>
            <a:r>
              <a:rPr lang="en-US" baseline="0" dirty="0" smtClean="0"/>
              <a:t>a hypothetical example of a person who starts contributing to their 401k at age 22, at a rate of 6% with a 50% employer match up to 6%. </a:t>
            </a:r>
            <a:br>
              <a:rPr lang="en-US" baseline="0" dirty="0" smtClean="0"/>
            </a:br>
            <a:r>
              <a:rPr lang="en-US" baseline="0" dirty="0" smtClean="0"/>
              <a:t>Each year this person would increase </a:t>
            </a:r>
            <a:r>
              <a:rPr lang="en-US" dirty="0" smtClean="0"/>
              <a:t>the</a:t>
            </a:r>
            <a:r>
              <a:rPr lang="en-US" baseline="0" dirty="0" smtClean="0"/>
              <a:t> contribution by 1% per year up to 10%. By age 65 he/she would have saved $1,480,828 for retirement. </a:t>
            </a:r>
          </a:p>
          <a:p>
            <a:endParaRPr lang="en-US" dirty="0"/>
          </a:p>
          <a:p>
            <a:r>
              <a:rPr lang="en-US" dirty="0" smtClean="0"/>
              <a:t>What if you’re a freelance or contractor and don’t have access to a 401(k)? There are still many other ways to save for retirement, such as a Roth IRA. Talk to your advisor about these other retirement savings options.</a:t>
            </a:r>
          </a:p>
          <a:p>
            <a:endParaRPr lang="en-US" dirty="0"/>
          </a:p>
          <a:p>
            <a:r>
              <a:rPr lang="en-US" dirty="0" smtClean="0"/>
              <a:t>Saving as much as you can for retirement now is clearly important. And you may have the best intentions to do it. But life can get in the way sometimes, especially for women. So, it’s important to know what to look out for – like caregiving costs – so you can work around it and still save.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3857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358775"/>
            <a:ext cx="6048375" cy="3402013"/>
          </a:xfrm>
        </p:spPr>
      </p:sp>
      <p:sp>
        <p:nvSpPr>
          <p:cNvPr id="3" name="Notes Placeholder 2"/>
          <p:cNvSpPr>
            <a:spLocks noGrp="1"/>
          </p:cNvSpPr>
          <p:nvPr>
            <p:ph type="body" idx="1"/>
          </p:nvPr>
        </p:nvSpPr>
        <p:spPr>
          <a:xfrm>
            <a:off x="780296" y="3949109"/>
            <a:ext cx="6242304" cy="5426902"/>
          </a:xfrm>
        </p:spPr>
        <p:txBody>
          <a:bodyPr/>
          <a:lstStyle/>
          <a:p>
            <a:r>
              <a:rPr lang="en-US" sz="1000" dirty="0"/>
              <a:t>Caregiving is probably the most common retirement saving disruptor. As women we’re more likely to become caregivers, whether for children, an ill spouse or an elderly parents. Sometimes caregiving is planned and at others it’s not.  But either way, caregiving can come with financial consequences, which you need to plan around.</a:t>
            </a:r>
          </a:p>
          <a:p>
            <a:r>
              <a:rPr lang="en-US" sz="1000" dirty="0"/>
              <a:t/>
            </a:r>
            <a:br>
              <a:rPr lang="en-US" sz="1000" dirty="0"/>
            </a:br>
            <a:r>
              <a:rPr lang="en-US" sz="1000" dirty="0"/>
              <a:t>One cost you might not immediately think about is the expense of having children. Many women who choose to delay having children, experience the challenges of infertility, and/or may consider adoption. It is important to be aware of the costs that can come with starting or building your family: </a:t>
            </a:r>
            <a:br>
              <a:rPr lang="en-US" sz="1000" dirty="0"/>
            </a:br>
            <a:endParaRPr lang="en-US" sz="1000" dirty="0"/>
          </a:p>
          <a:p>
            <a:r>
              <a:rPr lang="en-US" sz="1000" b="1" dirty="0" smtClean="0"/>
              <a:t>Average</a:t>
            </a:r>
            <a:r>
              <a:rPr lang="en-US" sz="1000" b="1" baseline="0" dirty="0" smtClean="0"/>
              <a:t> </a:t>
            </a:r>
            <a:r>
              <a:rPr lang="en-US" sz="1000" b="1" dirty="0" smtClean="0"/>
              <a:t>Cost </a:t>
            </a:r>
            <a:r>
              <a:rPr lang="en-US" sz="1000" b="1" dirty="0"/>
              <a:t>of adoption </a:t>
            </a:r>
          </a:p>
          <a:p>
            <a:pPr lvl="1"/>
            <a:r>
              <a:rPr lang="en-US" sz="1000" dirty="0" smtClean="0"/>
              <a:t>$40,000 </a:t>
            </a:r>
            <a:r>
              <a:rPr lang="en-US" sz="1000" dirty="0"/>
              <a:t>cost of U.S. newborn adoptions</a:t>
            </a:r>
            <a:r>
              <a:rPr lang="en-US" sz="1000" baseline="30000" dirty="0"/>
              <a:t>6</a:t>
            </a:r>
            <a:endParaRPr lang="en-US" sz="1000" dirty="0"/>
          </a:p>
          <a:p>
            <a:pPr lvl="1"/>
            <a:r>
              <a:rPr lang="en-US" sz="1000" dirty="0" smtClean="0"/>
              <a:t>$44,000 </a:t>
            </a:r>
            <a:r>
              <a:rPr lang="en-US" sz="1000" dirty="0"/>
              <a:t>cost of international adoptions</a:t>
            </a:r>
            <a:r>
              <a:rPr lang="en-US" sz="1000" baseline="30000" dirty="0">
                <a:solidFill>
                  <a:srgbClr val="474C55"/>
                </a:solidFill>
              </a:rPr>
              <a:t>6</a:t>
            </a:r>
          </a:p>
          <a:p>
            <a:pPr marL="237887" lvl="1"/>
            <a:endParaRPr lang="en-US" sz="1000" dirty="0"/>
          </a:p>
          <a:p>
            <a:pPr marL="174449" lvl="1" indent="-174449">
              <a:buFont typeface="Wingdings" charset="2"/>
              <a:buChar char="§"/>
            </a:pPr>
            <a:r>
              <a:rPr lang="en-US" sz="1000" b="1" dirty="0" smtClean="0"/>
              <a:t>Average Cost </a:t>
            </a:r>
            <a:r>
              <a:rPr lang="en-US" sz="1000" b="1" dirty="0"/>
              <a:t>of Fertility Treatments </a:t>
            </a:r>
          </a:p>
          <a:p>
            <a:pPr lvl="1"/>
            <a:r>
              <a:rPr lang="en-US" sz="1000" dirty="0" smtClean="0"/>
              <a:t>$12,000 is</a:t>
            </a:r>
            <a:r>
              <a:rPr lang="en-US" sz="1000" baseline="0" dirty="0" smtClean="0"/>
              <a:t> national average</a:t>
            </a:r>
            <a:r>
              <a:rPr lang="en-US" sz="1000" dirty="0" smtClean="0"/>
              <a:t> </a:t>
            </a:r>
            <a:r>
              <a:rPr lang="en-US" sz="1000" dirty="0"/>
              <a:t>for one round of </a:t>
            </a:r>
            <a:r>
              <a:rPr lang="en-US" sz="1000" dirty="0" smtClean="0"/>
              <a:t>IVF</a:t>
            </a:r>
            <a:r>
              <a:rPr lang="en-US" sz="1000" baseline="0" dirty="0" smtClean="0"/>
              <a:t> with additional costs for medications</a:t>
            </a:r>
            <a:r>
              <a:rPr lang="en-US" sz="1000" baseline="30000" dirty="0" smtClean="0">
                <a:solidFill>
                  <a:srgbClr val="474C55"/>
                </a:solidFill>
              </a:rPr>
              <a:t>7</a:t>
            </a:r>
            <a:r>
              <a:rPr lang="en-US" sz="1000" dirty="0" smtClean="0"/>
              <a:t> </a:t>
            </a:r>
            <a:endParaRPr lang="en-US" sz="1000" dirty="0"/>
          </a:p>
          <a:p>
            <a:pPr lvl="1"/>
            <a:r>
              <a:rPr lang="en-US" sz="1000" baseline="30000" dirty="0">
                <a:solidFill>
                  <a:srgbClr val="474C55"/>
                </a:solidFill>
              </a:rPr>
              <a:t/>
            </a:r>
            <a:br>
              <a:rPr lang="en-US" sz="1000" baseline="30000" dirty="0">
                <a:solidFill>
                  <a:srgbClr val="474C55"/>
                </a:solidFill>
              </a:rPr>
            </a:br>
            <a:endParaRPr lang="en-US" sz="1000" dirty="0"/>
          </a:p>
          <a:p>
            <a:pPr lvl="0"/>
            <a:r>
              <a:rPr lang="en-US" sz="1000" baseline="30000" dirty="0">
                <a:solidFill>
                  <a:srgbClr val="474C55"/>
                </a:solidFill>
              </a:rPr>
              <a:t>6</a:t>
            </a:r>
            <a:r>
              <a:rPr lang="en-US" sz="1000" dirty="0">
                <a:solidFill>
                  <a:srgbClr val="474C55"/>
                </a:solidFill>
              </a:rPr>
              <a:t>Adoption Cost &amp; </a:t>
            </a:r>
            <a:r>
              <a:rPr lang="en-US" sz="1000" dirty="0" smtClean="0">
                <a:solidFill>
                  <a:srgbClr val="474C55"/>
                </a:solidFill>
              </a:rPr>
              <a:t>Timing </a:t>
            </a:r>
            <a:r>
              <a:rPr lang="en-US" sz="1000" dirty="0">
                <a:solidFill>
                  <a:srgbClr val="474C55"/>
                </a:solidFill>
              </a:rPr>
              <a:t>Survey, </a:t>
            </a:r>
            <a:r>
              <a:rPr lang="en-US" sz="1000" dirty="0" smtClean="0">
                <a:solidFill>
                  <a:srgbClr val="474C55"/>
                </a:solidFill>
              </a:rPr>
              <a:t>2016-2017</a:t>
            </a:r>
            <a:endParaRPr lang="en-US" sz="1000" dirty="0">
              <a:solidFill>
                <a:srgbClr val="474C55"/>
              </a:solidFill>
            </a:endParaRPr>
          </a:p>
          <a:p>
            <a:pPr lvl="0"/>
            <a:r>
              <a:rPr lang="en-US" sz="1000" baseline="30000" dirty="0">
                <a:solidFill>
                  <a:srgbClr val="474C55"/>
                </a:solidFill>
              </a:rPr>
              <a:t>7</a:t>
            </a:r>
            <a:r>
              <a:rPr lang="en-US" sz="1000" dirty="0">
                <a:solidFill>
                  <a:srgbClr val="474C55"/>
                </a:solidFill>
              </a:rPr>
              <a:t> </a:t>
            </a:r>
            <a:r>
              <a:rPr lang="en-US" sz="1000" dirty="0" smtClean="0">
                <a:solidFill>
                  <a:srgbClr val="474C55"/>
                </a:solidFill>
              </a:rPr>
              <a:t>your</a:t>
            </a:r>
            <a:r>
              <a:rPr lang="en-US" sz="1000" baseline="0" dirty="0" smtClean="0">
                <a:solidFill>
                  <a:srgbClr val="474C55"/>
                </a:solidFill>
              </a:rPr>
              <a:t>fertilityfriend.com, 2019 </a:t>
            </a:r>
            <a:r>
              <a:rPr lang="en-US" sz="1000" dirty="0" smtClean="0">
                <a:solidFill>
                  <a:srgbClr val="474C55"/>
                </a:solidFill>
              </a:rPr>
              <a:t> </a:t>
            </a:r>
            <a:endParaRPr lang="en-US" sz="1000" dirty="0">
              <a:solidFill>
                <a:srgbClr val="474C55"/>
              </a:solidFill>
            </a:endParaRPr>
          </a:p>
          <a:p>
            <a:pPr defTabSz="913484">
              <a:defRPr/>
            </a:pPr>
            <a:endParaRPr lang="en-US" sz="1000" dirty="0"/>
          </a:p>
          <a:p>
            <a:pPr defTabSz="913484">
              <a:defRPr/>
            </a:pPr>
            <a:r>
              <a:rPr lang="en-US" sz="1000" dirty="0"/>
              <a:t>Being aware of these costs gives you the chance to think ahead a little and try to plan so that you’re not disrupting your retirement savings to meet them. </a:t>
            </a:r>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9605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60">
              <a:defRPr/>
            </a:pPr>
            <a:r>
              <a:rPr lang="en-US" dirty="0" smtClean="0"/>
              <a:t>Disruptions to your savings – even what seem like minor ones – could have a huge impact on your retirement nest egg. Let’s take a look at this hypothetical example, which </a:t>
            </a:r>
            <a:r>
              <a:rPr lang="en-US" baseline="0" dirty="0" smtClean="0"/>
              <a:t>shows the impact to your retirement portfolio when you don’t keep your savings on track. </a:t>
            </a:r>
            <a:br>
              <a:rPr lang="en-US" baseline="0" dirty="0" smtClean="0"/>
            </a:br>
            <a:endParaRPr lang="en-US" baseline="0" dirty="0" smtClean="0"/>
          </a:p>
          <a:p>
            <a:pPr defTabSz="913360">
              <a:defRPr/>
            </a:pPr>
            <a:r>
              <a:rPr lang="en-US" dirty="0" smtClean="0"/>
              <a:t>First, </a:t>
            </a:r>
            <a:r>
              <a:rPr lang="en-US" dirty="0"/>
              <a:t>l</a:t>
            </a:r>
            <a:r>
              <a:rPr lang="en-US" dirty="0" smtClean="0"/>
              <a:t>et’s say rather than contributing the 6% at the top of the chart, you</a:t>
            </a:r>
            <a:r>
              <a:rPr lang="en-US" baseline="0" dirty="0" smtClean="0"/>
              <a:t> dropped your contribution rate to 3% of your salary with no increases. </a:t>
            </a:r>
            <a:r>
              <a:rPr lang="en-US" dirty="0"/>
              <a:t>Y</a:t>
            </a:r>
            <a:r>
              <a:rPr lang="en-US" baseline="0" dirty="0" smtClean="0"/>
              <a:t>our ending balance at age 65 would be $467,066</a:t>
            </a:r>
            <a:r>
              <a:rPr lang="en-US" dirty="0"/>
              <a:t> </a:t>
            </a:r>
            <a:r>
              <a:rPr lang="en-US" dirty="0" smtClean="0"/>
              <a:t>– less than a third of the balance at 6%. </a:t>
            </a:r>
            <a:endParaRPr lang="en-US" baseline="0" dirty="0" smtClean="0"/>
          </a:p>
          <a:p>
            <a:pPr defTabSz="913360">
              <a:defRPr/>
            </a:pPr>
            <a:r>
              <a:rPr lang="en-US" baseline="0" dirty="0" smtClean="0"/>
              <a:t/>
            </a:r>
            <a:br>
              <a:rPr lang="en-US" baseline="0" dirty="0" smtClean="0"/>
            </a:br>
            <a:r>
              <a:rPr lang="en-US" baseline="0" dirty="0" smtClean="0"/>
              <a:t>Now lets say you took a break from saving and stopped contributing from ages 26-30.  </a:t>
            </a:r>
            <a:r>
              <a:rPr lang="en-US" dirty="0"/>
              <a:t>Y</a:t>
            </a:r>
            <a:r>
              <a:rPr lang="en-US" baseline="0" dirty="0" smtClean="0"/>
              <a:t>our ending balance would be even less -- $375,624.</a:t>
            </a:r>
            <a:br>
              <a:rPr lang="en-US" baseline="0" dirty="0" smtClean="0"/>
            </a:br>
            <a:endParaRPr lang="en-US" dirty="0"/>
          </a:p>
          <a:p>
            <a:pPr defTabSz="913360">
              <a:defRPr/>
            </a:pPr>
            <a:r>
              <a:rPr lang="en-US" baseline="0" dirty="0" smtClean="0"/>
              <a:t>And</a:t>
            </a:r>
            <a:r>
              <a:rPr lang="en-US" dirty="0" smtClean="0"/>
              <a:t> finally, </a:t>
            </a:r>
            <a:r>
              <a:rPr lang="en-US" baseline="0" dirty="0" smtClean="0"/>
              <a:t>at age 40 you decide to take a pre-retirement withdrawal of $35,000 to put towards a down payment on a home or for an unforeseen event.</a:t>
            </a:r>
            <a:r>
              <a:rPr lang="en-US" dirty="0" smtClean="0"/>
              <a:t> Y</a:t>
            </a:r>
            <a:r>
              <a:rPr lang="en-US" baseline="0" dirty="0" smtClean="0"/>
              <a:t>our ending balance would be $275,383. </a:t>
            </a:r>
            <a:endParaRPr lang="en-US" dirty="0" smtClean="0"/>
          </a:p>
          <a:p>
            <a:pPr defTabSz="913360">
              <a:defRPr/>
            </a:pPr>
            <a:endParaRPr lang="en-US" dirty="0" smtClean="0"/>
          </a:p>
          <a:p>
            <a:pPr defTabSz="913360">
              <a:defRPr/>
            </a:pPr>
            <a:r>
              <a:rPr lang="en-US" baseline="0" dirty="0" smtClean="0"/>
              <a:t>As you can see, the</a:t>
            </a:r>
            <a:r>
              <a:rPr lang="en-US" dirty="0" smtClean="0"/>
              <a:t> hit to your retirement nest egg from these disruptions is huge. So you really need to do some planning to help you save </a:t>
            </a:r>
            <a:r>
              <a:rPr lang="en-US" baseline="0" dirty="0" smtClean="0"/>
              <a:t>steadily throughout your</a:t>
            </a:r>
            <a:r>
              <a:rPr lang="en-US" dirty="0" smtClean="0"/>
              <a:t> career. </a:t>
            </a:r>
          </a:p>
          <a:p>
            <a:endParaRPr lang="en-US" dirty="0" smtClean="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5601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about disruptions that you either plan, like leaving the workforce to care for a child or are essential – like caring for an elderly parent? If you understand the overall financial impacts, you can plan around them.</a:t>
            </a:r>
          </a:p>
          <a:p>
            <a:endParaRPr lang="en-US" sz="1100" dirty="0"/>
          </a:p>
          <a:p>
            <a:r>
              <a:rPr lang="en-US" sz="1100" dirty="0"/>
              <a:t>In addition to loss of income and loss of career momentum, another major financial impact of leaving the workforce for caregiving is less retirement saving. If you’re not working, you’re not saving through a qualified retirement plan. In the example on screen, we see how saving steadily in a hypothetical employer-sponsored retirement plan compares to taking a 7-year break during a 40 year period. </a:t>
            </a:r>
          </a:p>
          <a:p>
            <a:endParaRPr lang="en-US" sz="1100" dirty="0"/>
          </a:p>
          <a:p>
            <a:r>
              <a:rPr lang="en-US" sz="1100" dirty="0"/>
              <a:t>As you can see, even at a relatively modest rate of retirement saving, Karen, who saved without disruption, had an ending retirement account balance that was significantly higher — $400k without a match and $800K with a match – than Sara, who left work for seven years.</a:t>
            </a:r>
          </a:p>
          <a:p>
            <a:pPr defTabSz="946351"/>
            <a:r>
              <a:rPr lang="en-US" sz="1100" dirty="0"/>
              <a:t/>
            </a:r>
            <a:br>
              <a:rPr lang="en-US" sz="1100" dirty="0"/>
            </a:br>
            <a:r>
              <a:rPr lang="en-US" sz="1100" dirty="0"/>
              <a:t>So if you know you'll be out of work for a while — perhaps to raise your kids — try boosting the amount you save in your employer's retirement plan before and after your time off work. In addition, talk to your financial advisor about saving through a spousal IRA, which allows your working spouse to put retirement savings away for you while you're out of work.  </a:t>
            </a:r>
          </a:p>
          <a:p>
            <a:r>
              <a:rPr lang="en-US" sz="1100" dirty="0"/>
              <a:t/>
            </a:r>
            <a:br>
              <a:rPr lang="en-US" sz="1100" dirty="0"/>
            </a:br>
            <a:r>
              <a:rPr lang="en-US" sz="1100" dirty="0"/>
              <a:t>Now we’re not trying to discourage you with this example. Instead, we want to encourage you to plan ahead and discuss your options with an advisor before deciding to leave the workforce. </a:t>
            </a:r>
          </a:p>
        </p:txBody>
      </p:sp>
      <p:sp>
        <p:nvSpPr>
          <p:cNvPr id="4" name="Slide Number Placeholder 3"/>
          <p:cNvSpPr>
            <a:spLocks noGrp="1"/>
          </p:cNvSpPr>
          <p:nvPr>
            <p:ph type="sldNum" sz="quarter" idx="10"/>
          </p:nvPr>
        </p:nvSpPr>
        <p:spPr/>
        <p:txBody>
          <a:bodyPr/>
          <a:lstStyle/>
          <a:p>
            <a:fld id="{F5D3BA55-0EC6-D342-8053-8A7A5F3E15DE}" type="slidenum">
              <a:rPr lang="en-US" smtClean="0"/>
              <a:t>16</a:t>
            </a:fld>
            <a:endParaRPr lang="en-US"/>
          </a:p>
        </p:txBody>
      </p:sp>
    </p:spTree>
    <p:extLst>
      <p:ext uri="{BB962C8B-B14F-4D97-AF65-F5344CB8AC3E}">
        <p14:creationId xmlns:p14="http://schemas.microsoft.com/office/powerpoint/2010/main" val="167768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And of course,</a:t>
            </a:r>
            <a:r>
              <a:rPr lang="en-US" dirty="0" smtClean="0"/>
              <a:t> just when you think you’ve got the retirement saving around caregiving dilemma figured out, you could face another hit to your nest egg: your adult children returning home to the nest. It’s not that being around your adult children isn’t delightful. It’s just that it could become very expensive. </a:t>
            </a:r>
          </a:p>
          <a:p>
            <a:endParaRPr lang="en-US" baseline="0" dirty="0" smtClean="0"/>
          </a:p>
          <a:p>
            <a:r>
              <a:rPr lang="en-US" baseline="0" dirty="0" smtClean="0"/>
              <a:t>Does this picture look familiar? You raise</a:t>
            </a:r>
            <a:r>
              <a:rPr lang="en-US" dirty="0" smtClean="0"/>
              <a:t> them, you send them to college, and suddenly they’re back on your couch? The reality is, many women are faced with kids coming back to live at home after college because they’re so saddled with student loan debt they can’t afford to live on their own.</a:t>
            </a:r>
          </a:p>
          <a:p>
            <a:endParaRPr lang="en-US" baseline="0" dirty="0"/>
          </a:p>
          <a:p>
            <a:r>
              <a:rPr lang="en-US" dirty="0" smtClean="0"/>
              <a:t>Here’s where you have to think about yourself first – and aim</a:t>
            </a:r>
            <a:r>
              <a:rPr lang="en-US" baseline="0" dirty="0" smtClean="0"/>
              <a:t> to </a:t>
            </a:r>
            <a:r>
              <a:rPr lang="en-US" dirty="0" smtClean="0"/>
              <a:t>protect your retirement savings.</a:t>
            </a:r>
            <a:r>
              <a:rPr lang="en-US" baseline="0" dirty="0" smtClean="0"/>
              <a:t> </a:t>
            </a:r>
            <a:r>
              <a:rPr lang="en-US" dirty="0" smtClean="0"/>
              <a:t> Set some limits on the living expenses you’ll cover for your kids and make sure they, too are contributing to the bottom line…until they’re ready to leave the nest again. This could be a great time to reinforce the idea of budgeting with them and perhaps your financial advisor could help. </a:t>
            </a:r>
          </a:p>
          <a:p>
            <a:endParaRPr lang="en-US" baseline="0" dirty="0"/>
          </a:p>
        </p:txBody>
      </p:sp>
      <p:sp>
        <p:nvSpPr>
          <p:cNvPr id="4" name="Slide Number Placeholder 3"/>
          <p:cNvSpPr>
            <a:spLocks noGrp="1"/>
          </p:cNvSpPr>
          <p:nvPr>
            <p:ph type="sldNum" sz="quarter" idx="10"/>
          </p:nvPr>
        </p:nvSpPr>
        <p:spPr/>
        <p:txBody>
          <a:bodyPr/>
          <a:lstStyle/>
          <a:p>
            <a:fld id="{F5D3BA55-0EC6-D342-8053-8A7A5F3E15DE}" type="slidenum">
              <a:rPr lang="en-US" smtClean="0"/>
              <a:t>17</a:t>
            </a:fld>
            <a:endParaRPr lang="en-US"/>
          </a:p>
        </p:txBody>
      </p:sp>
    </p:spTree>
    <p:extLst>
      <p:ext uri="{BB962C8B-B14F-4D97-AF65-F5344CB8AC3E}">
        <p14:creationId xmlns:p14="http://schemas.microsoft.com/office/powerpoint/2010/main" val="390840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r>
              <a:rPr lang="en-US" sz="1000" dirty="0"/>
              <a:t>Helping your adult kids learn to be financially independent adults may benefit you someday if you need them to help care for you, just as you may have to do for your own parents. Are you prepared for that? There are two things you can do ahead of time.</a:t>
            </a:r>
          </a:p>
          <a:p>
            <a:pPr defTabSz="913484"/>
            <a:endParaRPr lang="en-US" sz="1000" dirty="0"/>
          </a:p>
          <a:p>
            <a:pPr defTabSz="913484"/>
            <a:r>
              <a:rPr lang="en-US" sz="1000" dirty="0"/>
              <a:t>One is to have caregiving conversations with your loved ones, early and often to make sure you know what they want for care and what they have for financial resources. That might help keep the cost of their care from becoming your financial burden and derailing your retirement. Those conversations might cover the following issues, among others:</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What assets you might segregate from your retirement savings to put toward caring for your parents</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Access to their financial and estate planning professionals and the location of/access to their financial accounts</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Their estate planning documents like wills, trusts, Power of Attorney and healthcare proxy </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What resources they have to pay for their own care</a:t>
            </a:r>
          </a:p>
          <a:p>
            <a:pPr marL="226928" indent="-226928" defTabSz="947183" fontAlgn="base">
              <a:lnSpc>
                <a:spcPct val="80000"/>
              </a:lnSpc>
              <a:spcBef>
                <a:spcPct val="30000"/>
              </a:spcBef>
              <a:spcAft>
                <a:spcPct val="0"/>
              </a:spcAft>
              <a:buFont typeface="Arial" pitchFamily="34" charset="0"/>
              <a:buChar char="•"/>
              <a:defRPr/>
            </a:pPr>
            <a:r>
              <a:rPr lang="en-US" sz="1000" dirty="0">
                <a:solidFill>
                  <a:srgbClr val="000000"/>
                </a:solidFill>
                <a:ea typeface="ＭＳ Ｐゴシック" charset="-128"/>
              </a:rPr>
              <a:t>A list of their bills and access to their bank accounts/passwords so you can help pay them</a:t>
            </a:r>
          </a:p>
          <a:p>
            <a:pPr defTabSz="947183" fontAlgn="base">
              <a:lnSpc>
                <a:spcPct val="80000"/>
              </a:lnSpc>
              <a:spcBef>
                <a:spcPct val="30000"/>
              </a:spcBef>
              <a:spcAft>
                <a:spcPct val="0"/>
              </a:spcAft>
              <a:defRPr/>
            </a:pPr>
            <a:endParaRPr lang="en-US" sz="1000" dirty="0">
              <a:solidFill>
                <a:srgbClr val="000000"/>
              </a:solidFill>
              <a:ea typeface="ＭＳ Ｐゴシック" charset="-128"/>
            </a:endParaRPr>
          </a:p>
          <a:p>
            <a:pPr defTabSz="913484">
              <a:defRPr/>
            </a:pPr>
            <a:r>
              <a:rPr lang="en-US" sz="1000" dirty="0"/>
              <a:t>The other is to consider the costs of their care: </a:t>
            </a:r>
          </a:p>
          <a:p>
            <a:pPr marL="177547" indent="-177547" defTabSz="913484">
              <a:buFont typeface="Arial" panose="020B0604020202020204" pitchFamily="34" charset="0"/>
              <a:buChar char="•"/>
              <a:defRPr/>
            </a:pPr>
            <a:r>
              <a:rPr lang="en-US" sz="1000" dirty="0">
                <a:solidFill>
                  <a:srgbClr val="474C55"/>
                </a:solidFill>
              </a:rPr>
              <a:t>A full-time home health aide costs, on average, $46,000 per year, and a nursing home costs $82,000 per year for a semi-private room</a:t>
            </a:r>
            <a:r>
              <a:rPr lang="en-US" sz="1000" baseline="30000" dirty="0">
                <a:solidFill>
                  <a:srgbClr val="474C55"/>
                </a:solidFill>
              </a:rPr>
              <a:t>4</a:t>
            </a:r>
          </a:p>
          <a:p>
            <a:pPr marL="177547" indent="-177547" defTabSz="913484">
              <a:buFont typeface="Arial" panose="020B0604020202020204" pitchFamily="34" charset="0"/>
              <a:buChar char="•"/>
              <a:defRPr/>
            </a:pPr>
            <a:r>
              <a:rPr lang="en-US" sz="1000" dirty="0">
                <a:solidFill>
                  <a:srgbClr val="474C55"/>
                </a:solidFill>
              </a:rPr>
              <a:t>Woman caregivers who leave the workforce, have an average of </a:t>
            </a:r>
            <a:r>
              <a:rPr lang="en-US" sz="1000" b="1" dirty="0">
                <a:solidFill>
                  <a:srgbClr val="474C55"/>
                </a:solidFill>
              </a:rPr>
              <a:t>$324,000 </a:t>
            </a:r>
            <a:r>
              <a:rPr lang="en-US" sz="1000" dirty="0">
                <a:solidFill>
                  <a:srgbClr val="474C55"/>
                </a:solidFill>
              </a:rPr>
              <a:t>in lost in wages and benefits, compared to </a:t>
            </a:r>
            <a:r>
              <a:rPr lang="en-US" sz="1000" b="1" dirty="0">
                <a:solidFill>
                  <a:srgbClr val="474C55"/>
                </a:solidFill>
              </a:rPr>
              <a:t>$284,000 </a:t>
            </a:r>
            <a:r>
              <a:rPr lang="en-US" sz="1000" dirty="0">
                <a:solidFill>
                  <a:srgbClr val="474C55"/>
                </a:solidFill>
              </a:rPr>
              <a:t>for a man</a:t>
            </a:r>
            <a:r>
              <a:rPr lang="en-US" sz="1000" baseline="30000" dirty="0">
                <a:solidFill>
                  <a:srgbClr val="474C55"/>
                </a:solidFill>
              </a:rPr>
              <a:t>5</a:t>
            </a:r>
            <a:endParaRPr lang="en-US" sz="800" dirty="0">
              <a:solidFill>
                <a:srgbClr val="474C55"/>
              </a:solidFill>
            </a:endParaRPr>
          </a:p>
          <a:p>
            <a:r>
              <a:rPr lang="en-US" sz="800" baseline="30000" dirty="0"/>
              <a:t>4</a:t>
            </a:r>
            <a:r>
              <a:rPr lang="en-US" sz="800" dirty="0"/>
              <a:t> </a:t>
            </a:r>
            <a:r>
              <a:rPr lang="en-US" sz="800" dirty="0">
                <a:cs typeface="Arial" panose="020B0604020202020204" pitchFamily="34" charset="0"/>
              </a:rPr>
              <a:t>Genworth, 2016; Costs of Care. Home health aide at 44 hours/week for 52 weeks; semi-private room at 365 days.</a:t>
            </a:r>
            <a:r>
              <a:rPr lang="en-US" sz="800" dirty="0">
                <a:ea typeface="Calibri" panose="020F0502020204030204" pitchFamily="34" charset="0"/>
                <a:cs typeface="Arial" panose="020B0604020202020204" pitchFamily="34" charset="0"/>
              </a:rPr>
              <a:t> (As cited in Merrill Lynch, “The Journey Of Caregiving: Honor, Responsibility, &amp; Financial Complexity,” 2017)</a:t>
            </a:r>
            <a:endParaRPr lang="en-US" sz="800" dirty="0">
              <a:cs typeface="Arial" panose="020B0604020202020204" pitchFamily="34" charset="0"/>
            </a:endParaRPr>
          </a:p>
          <a:p>
            <a:r>
              <a:rPr lang="en-US" sz="800" baseline="30000" dirty="0">
                <a:cs typeface="Arial" panose="020B0604020202020204" pitchFamily="34" charset="0"/>
              </a:rPr>
              <a:t>5</a:t>
            </a:r>
            <a:r>
              <a:rPr lang="en-US" sz="800" dirty="0">
                <a:cs typeface="Arial" panose="020B0604020202020204" pitchFamily="34" charset="0"/>
              </a:rPr>
              <a:t> MetLife, 2011. "Study of Caregiving Costs to Working Caregivers" </a:t>
            </a:r>
            <a:r>
              <a:rPr lang="en-US" sz="800" dirty="0">
                <a:ea typeface="Calibri" panose="020F0502020204030204" pitchFamily="34" charset="0"/>
                <a:cs typeface="Arial" panose="020B0604020202020204" pitchFamily="34" charset="0"/>
              </a:rPr>
              <a:t>(As cited in Merrill Lynch, “The Journey Of Caregiving: Honor, Responsibility, &amp; Financial Complexity,” 2017)</a:t>
            </a:r>
          </a:p>
          <a:p>
            <a:pPr defTabSz="965514">
              <a:defRPr/>
            </a:pPr>
            <a:endParaRPr lang="en-US" sz="800" dirty="0"/>
          </a:p>
          <a:p>
            <a:pPr defTabSz="965514">
              <a:defRPr/>
            </a:pPr>
            <a:endParaRPr lang="en-US" sz="800" dirty="0"/>
          </a:p>
          <a:p>
            <a:endParaRPr lang="en-US" sz="800" dirty="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53335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where the middle life stage was a juggling act, the later life stage is really about getting your ducks in a row. What retirement resources will you have, and how can you make the most of them?</a:t>
            </a:r>
            <a:endParaRPr lang="en-US" dirty="0"/>
          </a:p>
        </p:txBody>
      </p:sp>
      <p:sp>
        <p:nvSpPr>
          <p:cNvPr id="4" name="Slide Number Placeholder 3"/>
          <p:cNvSpPr>
            <a:spLocks noGrp="1"/>
          </p:cNvSpPr>
          <p:nvPr>
            <p:ph type="sldNum" sz="quarter" idx="10"/>
          </p:nvPr>
        </p:nvSpPr>
        <p:spPr/>
        <p:txBody>
          <a:bodyPr/>
          <a:lstStyle/>
          <a:p>
            <a:pPr defTabSz="946788">
              <a:defRPr/>
            </a:pPr>
            <a:fld id="{F5D3BA55-0EC6-D342-8053-8A7A5F3E15DE}" type="slidenum">
              <a:rPr lang="en-US">
                <a:solidFill>
                  <a:prstClr val="black"/>
                </a:solidFill>
                <a:latin typeface="Calibri" panose="020F0502020204030204"/>
              </a:rPr>
              <a:pPr defTabSz="94678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46830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[name and title]. Welcome to our presentation Savvy Women, Smart Investors. Think of this as a sort of journey, where you’ll learn about key financial matters at each stage of your life and how to navigate them. Along the way, </a:t>
            </a:r>
            <a:r>
              <a:rPr lang="en-US" dirty="0"/>
              <a:t>y</a:t>
            </a:r>
            <a:r>
              <a:rPr lang="en-US" dirty="0" smtClean="0"/>
              <a:t>ou’ll see the unique financial challenges we face as women, learn what questions to ask and be able to get help answering them. </a:t>
            </a:r>
          </a:p>
          <a:p>
            <a:endParaRPr lang="en-US" dirty="0"/>
          </a:p>
          <a:p>
            <a:r>
              <a:rPr lang="en-US" dirty="0" smtClean="0"/>
              <a:t>This isn’t about having all the answers. It’s about women’s financial awareness and confidence. By the time we’re done, we’re really hoping to boost yours! </a:t>
            </a:r>
          </a:p>
          <a:p>
            <a:endParaRPr lang="en-US" dirty="0"/>
          </a:p>
          <a:p>
            <a:endParaRPr lang="en-US" dirty="0" smtClean="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2</a:t>
            </a:fld>
            <a:endParaRPr lang="en-US"/>
          </a:p>
        </p:txBody>
      </p:sp>
    </p:spTree>
    <p:extLst>
      <p:ext uri="{BB962C8B-B14F-4D97-AF65-F5344CB8AC3E}">
        <p14:creationId xmlns:p14="http://schemas.microsoft.com/office/powerpoint/2010/main" val="83676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20</a:t>
            </a:fld>
            <a:endParaRPr lang="en-US">
              <a:solidFill>
                <a:prstClr val="black"/>
              </a:solidFill>
            </a:endParaRPr>
          </a:p>
        </p:txBody>
      </p:sp>
      <p:sp>
        <p:nvSpPr>
          <p:cNvPr id="5" name="TextBox 4"/>
          <p:cNvSpPr txBox="1"/>
          <p:nvPr/>
        </p:nvSpPr>
        <p:spPr>
          <a:xfrm>
            <a:off x="749048" y="4723662"/>
            <a:ext cx="5834632" cy="1619111"/>
          </a:xfrm>
          <a:prstGeom prst="rect">
            <a:avLst/>
          </a:prstGeom>
          <a:noFill/>
        </p:spPr>
        <p:txBody>
          <a:bodyPr wrap="square" lIns="94691" tIns="47346" rIns="94691" bIns="47346" rtlCol="0">
            <a:spAutoFit/>
          </a:bodyPr>
          <a:lstStyle/>
          <a:p>
            <a:r>
              <a:rPr lang="en-US" sz="1100" dirty="0"/>
              <a:t>One of your potential retirement income resources that deserves a little strategy is Social Security. First, women rely on it more because we </a:t>
            </a:r>
            <a:r>
              <a:rPr lang="en-US" sz="1100" dirty="0" smtClean="0"/>
              <a:t>generally have </a:t>
            </a:r>
            <a:r>
              <a:rPr lang="en-US" sz="1100" dirty="0"/>
              <a:t>less access to defined benefit plans than men. Second, when and how we take it can make a big difference to the amount we end up getting.</a:t>
            </a:r>
          </a:p>
          <a:p>
            <a:endParaRPr lang="en-US" sz="1100" dirty="0"/>
          </a:p>
          <a:p>
            <a:r>
              <a:rPr lang="en-US" sz="1100" dirty="0"/>
              <a:t>Just as an example, if you’re entitled to survivor benefits, you could be better off taking those and delaying your own retirement benefits until you’re 70, so you can get a higher monthly benefit. A financial advisor can help you walk through the different scenarios and nuances of Social Security to help you get the most you can. </a:t>
            </a:r>
          </a:p>
        </p:txBody>
      </p:sp>
    </p:spTree>
    <p:extLst>
      <p:ext uri="{BB962C8B-B14F-4D97-AF65-F5344CB8AC3E}">
        <p14:creationId xmlns:p14="http://schemas.microsoft.com/office/powerpoint/2010/main" val="402529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the most out of Social Security – or any of your retirement income resources, for that matter – is really critical when you consider your potential healthcare expenses.</a:t>
            </a:r>
          </a:p>
          <a:p>
            <a:endParaRPr lang="en-US" dirty="0"/>
          </a:p>
          <a:p>
            <a:pPr defTabSz="913484">
              <a:defRPr/>
            </a:pPr>
            <a:r>
              <a:rPr lang="en-US" dirty="0" smtClean="0"/>
              <a:t>Let’s face it. Women are wonderful but we are more expensive than men. Our health care costs are higher because, on average, we live two years longer than men. It’s not because we consume more health care in a typical year.</a:t>
            </a:r>
          </a:p>
          <a:p>
            <a:r>
              <a:rPr lang="en-US" dirty="0" smtClean="0"/>
              <a:t/>
            </a:r>
            <a:br>
              <a:rPr lang="en-US" dirty="0" smtClean="0"/>
            </a:br>
            <a:r>
              <a:rPr lang="en-US" dirty="0" smtClean="0"/>
              <a:t>A healthy 55-year-old woman on average will pay $79,000 more for health care over her retirement than a 55-year-old man, according to a report released by </a:t>
            </a:r>
            <a:r>
              <a:rPr lang="en-US" dirty="0" err="1" smtClean="0"/>
              <a:t>HealthView</a:t>
            </a:r>
            <a:r>
              <a:rPr lang="en-US" dirty="0" smtClean="0"/>
              <a:t> Research Services, 2018.</a:t>
            </a:r>
          </a:p>
          <a:p>
            <a:endParaRPr lang="en-US" dirty="0"/>
          </a:p>
          <a:p>
            <a:r>
              <a:rPr lang="en-US" dirty="0" smtClean="0"/>
              <a:t>Bottom line? Women need to plan more for how to pay for those higher healthcare costs. </a:t>
            </a:r>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5467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that planning ahead – and thinking ahead is all part of the awareness and confidence we talked about at the beginning of the session.</a:t>
            </a:r>
          </a:p>
          <a:p>
            <a:endParaRPr lang="en-US" sz="1100" dirty="0"/>
          </a:p>
          <a:p>
            <a:r>
              <a:rPr lang="en-US" sz="1100" dirty="0"/>
              <a:t>You want to take charge of your financial future? The first step is understanding the financial consequences that come with the choices you make. We’ve started that process by making you aware of key financial matters at each life stage. A great way to build on that knowledge is to plan ahead and partner with a financial advisor. Someone you can trust to help you keep your long-term financial goals on track. </a:t>
            </a:r>
          </a:p>
          <a:p>
            <a:endParaRPr lang="en-US" sz="1100" dirty="0"/>
          </a:p>
          <a:p>
            <a:r>
              <a:rPr lang="en-US" sz="1100" dirty="0">
                <a:solidFill>
                  <a:srgbClr val="000000"/>
                </a:solidFill>
              </a:rPr>
              <a:t>Here’s how to get the conversation started with your advisor. You each have in front of you a form that lists different concerns you may have right now. Please fill out this form (Women Investor: What Keeps You Up at Night </a:t>
            </a:r>
            <a:r>
              <a:rPr lang="en-US" sz="1100" dirty="0" err="1" smtClean="0">
                <a:solidFill>
                  <a:srgbClr val="000000"/>
                </a:solidFill>
              </a:rPr>
              <a:t>Checklist:</a:t>
            </a:r>
            <a:r>
              <a:rPr lang="en-US" sz="1100" dirty="0" err="1" smtClean="0"/>
              <a:t>MFSP-CKLSTWM-FLY</a:t>
            </a:r>
            <a:r>
              <a:rPr lang="en-US" sz="1100" dirty="0" smtClean="0"/>
              <a:t>- 39140</a:t>
            </a:r>
            <a:r>
              <a:rPr lang="en-US" sz="1100" dirty="0" smtClean="0">
                <a:solidFill>
                  <a:srgbClr val="000000"/>
                </a:solidFill>
              </a:rPr>
              <a:t>) </a:t>
            </a:r>
            <a:r>
              <a:rPr lang="en-US" sz="1100" dirty="0">
                <a:solidFill>
                  <a:srgbClr val="000000"/>
                </a:solidFill>
              </a:rPr>
              <a:t>and hand it to your financial advisor. You can then sit down together to discuss your current and future financial needs – and how to meet them. </a:t>
            </a:r>
          </a:p>
          <a:p>
            <a:pPr defTabSz="946478"/>
            <a:endParaRPr lang="en-US" sz="1100" dirty="0"/>
          </a:p>
          <a:p>
            <a:r>
              <a:rPr lang="en-US" sz="1100" dirty="0"/>
              <a:t>And if you want to continue learning and feeling empowered to own your finances, MFS Heritage Planning program offers a suite of resources to help you navigate many of the life events we discussed today. Reach out to your advisor for copies. </a:t>
            </a:r>
          </a:p>
          <a:p>
            <a:endParaRPr lang="en-US" sz="1100" dirty="0"/>
          </a:p>
          <a:p>
            <a:r>
              <a:rPr lang="en-US" sz="1100" dirty="0"/>
              <a:t>Remember, everything we’ve talked about today boils down to being proactive. Why just let your life happen…</a:t>
            </a:r>
          </a:p>
          <a:p>
            <a:endParaRPr lang="en-US" sz="1100" dirty="0"/>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22</a:t>
            </a:fld>
            <a:endParaRPr lang="en-US"/>
          </a:p>
        </p:txBody>
      </p:sp>
    </p:spTree>
    <p:extLst>
      <p:ext uri="{BB962C8B-B14F-4D97-AF65-F5344CB8AC3E}">
        <p14:creationId xmlns:p14="http://schemas.microsoft.com/office/powerpoint/2010/main" val="323342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can make it happen. </a:t>
            </a:r>
          </a:p>
          <a:p>
            <a:endParaRPr lang="en-US" dirty="0"/>
          </a:p>
          <a:p>
            <a:r>
              <a:rPr lang="en-US" dirty="0" smtClean="0"/>
              <a:t>And for women today, things are very different. We see it in this quote. Women have come a long way and we have so many more choices and opportunities. We just have to empower ourselves to step up and own them.</a:t>
            </a:r>
          </a:p>
          <a:p>
            <a:endParaRPr lang="en-US" dirty="0"/>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23</a:t>
            </a:fld>
            <a:endParaRPr lang="en-US"/>
          </a:p>
        </p:txBody>
      </p:sp>
    </p:spTree>
    <p:extLst>
      <p:ext uri="{BB962C8B-B14F-4D97-AF65-F5344CB8AC3E}">
        <p14:creationId xmlns:p14="http://schemas.microsoft.com/office/powerpoint/2010/main" val="3415752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3BA55-0EC6-D342-8053-8A7A5F3E15DE}" type="slidenum">
              <a:rPr lang="en-US" smtClean="0"/>
              <a:t>24</a:t>
            </a:fld>
            <a:endParaRPr lang="en-US"/>
          </a:p>
        </p:txBody>
      </p:sp>
    </p:spTree>
    <p:extLst>
      <p:ext uri="{BB962C8B-B14F-4D97-AF65-F5344CB8AC3E}">
        <p14:creationId xmlns:p14="http://schemas.microsoft.com/office/powerpoint/2010/main" val="203602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49108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9581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3BA55-0EC6-D342-8053-8A7A5F3E15DE}" type="slidenum">
              <a:rPr lang="en-US" smtClean="0"/>
              <a:t>27</a:t>
            </a:fld>
            <a:endParaRPr lang="en-US"/>
          </a:p>
        </p:txBody>
      </p:sp>
    </p:spTree>
    <p:extLst>
      <p:ext uri="{BB962C8B-B14F-4D97-AF65-F5344CB8AC3E}">
        <p14:creationId xmlns:p14="http://schemas.microsoft.com/office/powerpoint/2010/main" val="220126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676A6F"/>
                </a:solidFill>
              </a:rPr>
              <a:t>Use this alternative slide</a:t>
            </a:r>
            <a:r>
              <a:rPr lang="en-US" baseline="0" dirty="0" smtClean="0">
                <a:solidFill>
                  <a:srgbClr val="676A6F"/>
                </a:solidFill>
              </a:rPr>
              <a:t> </a:t>
            </a:r>
            <a:r>
              <a:rPr lang="en-US" dirty="0" smtClean="0">
                <a:solidFill>
                  <a:srgbClr val="676A6F"/>
                </a:solidFill>
              </a:rPr>
              <a:t>if you would like</a:t>
            </a:r>
            <a:r>
              <a:rPr lang="en-US" baseline="0" dirty="0" smtClean="0">
                <a:solidFill>
                  <a:srgbClr val="676A6F"/>
                </a:solidFill>
              </a:rPr>
              <a:t> to consolidate content on slides 7-16.</a:t>
            </a:r>
            <a:endParaRPr lang="en-US" dirty="0">
              <a:solidFill>
                <a:srgbClr val="676A6F"/>
              </a:solidFill>
            </a:endParaRPr>
          </a:p>
        </p:txBody>
      </p:sp>
      <p:sp>
        <p:nvSpPr>
          <p:cNvPr id="4" name="Slide Number Placeholder 3"/>
          <p:cNvSpPr>
            <a:spLocks noGrp="1"/>
          </p:cNvSpPr>
          <p:nvPr>
            <p:ph type="sldNum" sz="quarter" idx="10"/>
          </p:nvPr>
        </p:nvSpPr>
        <p:spPr/>
        <p:txBody>
          <a:bodyPr/>
          <a:lstStyle/>
          <a:p>
            <a:pPr defTabSz="946916">
              <a:defRPr/>
            </a:pPr>
            <a:fld id="{F5D3BA55-0EC6-D342-8053-8A7A5F3E15DE}" type="slidenum">
              <a:rPr lang="en-US">
                <a:solidFill>
                  <a:prstClr val="black"/>
                </a:solidFill>
                <a:latin typeface="Calibri" panose="020F0502020204030204"/>
              </a:rPr>
              <a:pPr defTabSz="946916">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51001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676A6F"/>
                </a:solidFill>
                <a:ea typeface="ＭＳ Ｐゴシック" pitchFamily="34" charset="-128"/>
              </a:rPr>
              <a:t>Additional</a:t>
            </a:r>
            <a:r>
              <a:rPr lang="en-US" altLang="en-US" baseline="0" dirty="0" smtClean="0">
                <a:solidFill>
                  <a:srgbClr val="676A6F"/>
                </a:solidFill>
                <a:ea typeface="ＭＳ Ｐゴシック" pitchFamily="34" charset="-128"/>
              </a:rPr>
              <a:t> slide for presenter who would like to focus more on Caregiving  </a:t>
            </a:r>
            <a:endParaRPr lang="en-US" altLang="en-US" dirty="0" smtClean="0">
              <a:solidFill>
                <a:srgbClr val="676A6F"/>
              </a:solidFill>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Caring for Aging Americans </a:t>
            </a:r>
            <a:r>
              <a:rPr lang="en-US" altLang="en-US" dirty="0">
                <a:ea typeface="ＭＳ Ｐゴシック" pitchFamily="34" charset="-128"/>
              </a:rPr>
              <a:t>c</a:t>
            </a:r>
            <a:r>
              <a:rPr lang="en-US" altLang="en-US" dirty="0" smtClean="0">
                <a:ea typeface="ＭＳ Ｐゴシック" pitchFamily="34" charset="-128"/>
              </a:rPr>
              <a:t>omes in many different ways.  A significant way to help clients care for Aging Parents is to teach them about the App Evernote, and how to carry their parents Health Care Directives with them at all times.  There are many ways to introduce this powerful idea to clients and to their adult children.</a:t>
            </a:r>
          </a:p>
          <a:p>
            <a:endParaRPr lang="en-US" altLang="en-US" dirty="0">
              <a:ea typeface="ＭＳ Ｐゴシック" pitchFamily="34" charset="-128"/>
            </a:endParaRPr>
          </a:p>
          <a:p>
            <a:r>
              <a:rPr lang="en-US" altLang="en-US" dirty="0" smtClean="0">
                <a:ea typeface="ＭＳ Ｐゴシック" pitchFamily="34" charset="-128"/>
              </a:rPr>
              <a:t>a.)  if your clients are 80.  Ask them which child has their HCD.  Then offer to call that child and help them get an App on their phone that enables them to carry the HCD with them at all times.  In this way, in case of an emergency, that child can act on their behalf immediately….they don't have to drive home and print out a copy of the HCD because they have it on their phone!</a:t>
            </a:r>
          </a:p>
          <a:p>
            <a:endParaRPr lang="en-US" altLang="en-US" dirty="0" smtClean="0">
              <a:ea typeface="ＭＳ Ｐゴシック" pitchFamily="34" charset="-128"/>
            </a:endParaRPr>
          </a:p>
          <a:p>
            <a:r>
              <a:rPr lang="en-US" altLang="en-US" dirty="0" smtClean="0">
                <a:ea typeface="ＭＳ Ｐゴシック" pitchFamily="34" charset="-128"/>
              </a:rPr>
              <a:t>b.)  your client is 55.  Teach them to put this on their phone so that within the next 24 hours, they are best prepared to act on behalf of their parents during a time of crisis.</a:t>
            </a:r>
          </a:p>
          <a:p>
            <a:endParaRPr lang="en-US" altLang="en-US" dirty="0">
              <a:ea typeface="ＭＳ Ｐゴシック" pitchFamily="34" charset="-128"/>
            </a:endParaRPr>
          </a:p>
          <a:p>
            <a:r>
              <a:rPr lang="en-US" altLang="en-US" dirty="0" smtClean="0">
                <a:ea typeface="ＭＳ Ｐゴシック" pitchFamily="34" charset="-128"/>
              </a:rPr>
              <a:t>You have just become Memorable in the lives of this family, and more importantly, Meaningful.</a:t>
            </a:r>
          </a:p>
          <a:p>
            <a:endParaRPr lang="en-US" altLang="en-US" dirty="0" smtClean="0">
              <a:ea typeface="ＭＳ Ｐゴシック" pitchFamily="34" charset="-128"/>
            </a:endParaRPr>
          </a:p>
          <a:p>
            <a:r>
              <a:rPr lang="en-US" altLang="en-US" dirty="0" smtClean="0">
                <a:ea typeface="ＭＳ Ｐゴシック" pitchFamily="34" charset="-128"/>
              </a:rPr>
              <a:t>Other App options you can use are Evernote, or </a:t>
            </a:r>
            <a:r>
              <a:rPr lang="en-US" altLang="en-US" dirty="0" err="1" smtClean="0">
                <a:ea typeface="ＭＳ Ｐゴシック" pitchFamily="34" charset="-128"/>
              </a:rPr>
              <a:t>Googledocs</a:t>
            </a:r>
            <a:r>
              <a:rPr lang="en-US" altLang="en-US" dirty="0" smtClean="0">
                <a:ea typeface="ＭＳ Ｐゴシック" pitchFamily="34" charset="-128"/>
              </a:rPr>
              <a:t>, or </a:t>
            </a:r>
            <a:r>
              <a:rPr lang="en-US" altLang="en-US" dirty="0" err="1" smtClean="0">
                <a:ea typeface="ＭＳ Ｐゴシック" pitchFamily="34" charset="-128"/>
              </a:rPr>
              <a:t>SmartNotes</a:t>
            </a:r>
            <a:r>
              <a:rPr lang="en-US" altLang="en-US" dirty="0" smtClean="0">
                <a:ea typeface="ＭＳ Ｐゴシック" pitchFamily="34" charset="-128"/>
              </a:rPr>
              <a: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96810" indent="-306465" eaLnBrk="0" hangingPunct="0">
              <a:spcBef>
                <a:spcPct val="30000"/>
              </a:spcBef>
              <a:defRPr sz="1300">
                <a:solidFill>
                  <a:schemeClr val="tx1"/>
                </a:solidFill>
                <a:latin typeface="Calibri" pitchFamily="34" charset="0"/>
                <a:ea typeface="ＭＳ Ｐゴシック" pitchFamily="34" charset="-128"/>
              </a:defRPr>
            </a:lvl2pPr>
            <a:lvl3pPr marL="1225861" indent="-245172" eaLnBrk="0" hangingPunct="0">
              <a:spcBef>
                <a:spcPct val="30000"/>
              </a:spcBef>
              <a:defRPr sz="1300">
                <a:solidFill>
                  <a:schemeClr val="tx1"/>
                </a:solidFill>
                <a:latin typeface="Calibri" pitchFamily="34" charset="0"/>
                <a:ea typeface="ＭＳ Ｐゴシック" pitchFamily="34" charset="-128"/>
              </a:defRPr>
            </a:lvl3pPr>
            <a:lvl4pPr marL="1716206" indent="-245172" eaLnBrk="0" hangingPunct="0">
              <a:spcBef>
                <a:spcPct val="30000"/>
              </a:spcBef>
              <a:defRPr sz="1300">
                <a:solidFill>
                  <a:schemeClr val="tx1"/>
                </a:solidFill>
                <a:latin typeface="Calibri" pitchFamily="34" charset="0"/>
                <a:ea typeface="ＭＳ Ｐゴシック" pitchFamily="34" charset="-128"/>
              </a:defRPr>
            </a:lvl4pPr>
            <a:lvl5pPr marL="2206550" indent="-245172" eaLnBrk="0" hangingPunct="0">
              <a:spcBef>
                <a:spcPct val="30000"/>
              </a:spcBef>
              <a:defRPr sz="1300">
                <a:solidFill>
                  <a:schemeClr val="tx1"/>
                </a:solidFill>
                <a:latin typeface="Calibri" pitchFamily="34" charset="0"/>
                <a:ea typeface="ＭＳ Ｐゴシック" pitchFamily="34" charset="-128"/>
              </a:defRPr>
            </a:lvl5pPr>
            <a:lvl6pPr marL="2696894" indent="-245172"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87238" indent="-245172"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77582" indent="-245172"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67927" indent="-245172"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defTabSz="946916" eaLnBrk="1" hangingPunct="1">
              <a:spcBef>
                <a:spcPct val="0"/>
              </a:spcBef>
              <a:defRPr/>
            </a:pPr>
            <a:fld id="{8825ECBB-EDFA-4271-9C15-4E39B3E7A2F9}" type="slidenum">
              <a:rPr lang="en-US" altLang="en-US">
                <a:solidFill>
                  <a:prstClr val="black"/>
                </a:solidFill>
              </a:rPr>
              <a:pPr defTabSz="946916" eaLnBrk="1" hangingPunct="1">
                <a:spcBef>
                  <a:spcPct val="0"/>
                </a:spcBef>
                <a:defRPr/>
              </a:pPr>
              <a:t>29</a:t>
            </a:fld>
            <a:endParaRPr lang="en-US" altLang="en-US">
              <a:solidFill>
                <a:prstClr val="black"/>
              </a:solidFill>
            </a:endParaRPr>
          </a:p>
        </p:txBody>
      </p:sp>
    </p:spTree>
    <p:extLst>
      <p:ext uri="{BB962C8B-B14F-4D97-AF65-F5344CB8AC3E}">
        <p14:creationId xmlns:p14="http://schemas.microsoft.com/office/powerpoint/2010/main" val="417425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defRPr/>
            </a:pPr>
            <a:endParaRPr lang="en-US" sz="1000" dirty="0">
              <a:solidFill>
                <a:srgbClr val="000000"/>
              </a:solidFill>
            </a:endParaRPr>
          </a:p>
          <a:p>
            <a:pPr defTabSz="913484">
              <a:defRPr/>
            </a:pPr>
            <a:r>
              <a:rPr lang="en-US" dirty="0" smtClean="0">
                <a:solidFill>
                  <a:srgbClr val="000000"/>
                </a:solidFill>
              </a:rPr>
              <a:t>So, before we begin our journey, here’s a brief roadmap to where we’re going. We’ll be looking at women’s financial concerns during the early, mid and later life stages. As you can see, there’s a lot to think about and balance in each of these stages. </a:t>
            </a:r>
          </a:p>
          <a:p>
            <a:pPr defTabSz="913484">
              <a:defRPr/>
            </a:pPr>
            <a:endParaRPr lang="en-US" dirty="0">
              <a:solidFill>
                <a:srgbClr val="000000"/>
              </a:solidFill>
            </a:endParaRPr>
          </a:p>
          <a:p>
            <a:pPr defTabSz="913484">
              <a:defRPr/>
            </a:pPr>
            <a:r>
              <a:rPr lang="en-US" dirty="0" smtClean="0">
                <a:solidFill>
                  <a:srgbClr val="000000"/>
                </a:solidFill>
              </a:rPr>
              <a:t>Remember, though, while you’re in charge of your financial journey, you’re never alone. No matter how old you are or what life stage you’re in, a financial advisor can help you navigate the financial opportunities and challenges in front of you. </a:t>
            </a:r>
          </a:p>
          <a:p>
            <a:pPr defTabSz="913484">
              <a:defRPr/>
            </a:pPr>
            <a:endParaRPr lang="en-US" dirty="0">
              <a:solidFill>
                <a:srgbClr val="000000"/>
              </a:solidFill>
            </a:endParaRPr>
          </a:p>
          <a:p>
            <a:pPr defTabSz="913484">
              <a:defRPr/>
            </a:pPr>
            <a:r>
              <a:rPr lang="en-US" dirty="0" smtClean="0">
                <a:solidFill>
                  <a:srgbClr val="000000"/>
                </a:solidFill>
              </a:rPr>
              <a:t>One of the reasons women have so many more choices and challenges today is so much has changed about the way we live our lives…</a:t>
            </a:r>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3</a:t>
            </a:fld>
            <a:endParaRPr lang="en-US"/>
          </a:p>
        </p:txBody>
      </p:sp>
    </p:spTree>
    <p:extLst>
      <p:ext uri="{BB962C8B-B14F-4D97-AF65-F5344CB8AC3E}">
        <p14:creationId xmlns:p14="http://schemas.microsoft.com/office/powerpoint/2010/main" val="1007878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519113" y="750888"/>
            <a:ext cx="6638925"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676A6F"/>
                </a:solidFill>
                <a:ea typeface="ＭＳ Ｐゴシック" pitchFamily="34" charset="-128"/>
              </a:rPr>
              <a:t>Additional slide for presenter who would like to cover estate/legacy planning in Late Life Stage. </a:t>
            </a:r>
          </a:p>
          <a:p>
            <a:endParaRPr lang="en-US" altLang="en-US" dirty="0" smtClean="0">
              <a:ea typeface="ＭＳ Ｐゴシック" pitchFamily="34" charset="-128"/>
            </a:endParaRPr>
          </a:p>
          <a:p>
            <a:r>
              <a:rPr lang="en-US" altLang="en-US" dirty="0" smtClean="0">
                <a:ea typeface="ＭＳ Ｐゴシック" pitchFamily="34" charset="-128"/>
              </a:rPr>
              <a:t>In the Mid-Life Stages Section we talked about caring for aging parents.  What about if you are in the latter stage of life?  What kinds of tools can you use to improve financial outcomes.  There are several, and I want to introduce you to my favorite.</a:t>
            </a:r>
          </a:p>
          <a:p>
            <a:endParaRPr lang="en-US" altLang="en-US" dirty="0">
              <a:ea typeface="ＭＳ Ｐゴシック" pitchFamily="34" charset="-128"/>
            </a:endParaRPr>
          </a:p>
          <a:p>
            <a:r>
              <a:rPr lang="en-US" altLang="en-US" dirty="0" smtClean="0">
                <a:ea typeface="ＭＳ Ｐゴシック" pitchFamily="34" charset="-128"/>
              </a:rPr>
              <a:t>This is arguably one of the best planning resource tools on the market for helping families care for their loved ones.  This workbook allows for the collection of all kinds of details that a loved one might not be aware of, in the event of the death of their spouse.  In addition to traditional pieces of information like who is the family attorney, accountant, insurance agent, etc.  It also collects info on arcane things like:</a:t>
            </a:r>
          </a:p>
          <a:p>
            <a:pPr>
              <a:buFontTx/>
              <a:buChar char="•"/>
            </a:pPr>
            <a:r>
              <a:rPr lang="en-US" altLang="en-US" dirty="0" smtClean="0">
                <a:ea typeface="ＭＳ Ｐゴシック" pitchFamily="34" charset="-128"/>
              </a:rPr>
              <a:t>Medical assets</a:t>
            </a:r>
          </a:p>
          <a:p>
            <a:pPr>
              <a:buFontTx/>
              <a:buChar char="•"/>
            </a:pPr>
            <a:r>
              <a:rPr lang="en-US" altLang="en-US" dirty="0" smtClean="0">
                <a:ea typeface="ＭＳ Ｐゴシック" pitchFamily="34" charset="-128"/>
              </a:rPr>
              <a:t>Trustee responsibilities</a:t>
            </a:r>
          </a:p>
          <a:p>
            <a:pPr>
              <a:buFontTx/>
              <a:buChar char="•"/>
            </a:pPr>
            <a:r>
              <a:rPr lang="en-US" altLang="en-US" dirty="0" smtClean="0">
                <a:ea typeface="ＭＳ Ｐゴシック" pitchFamily="34" charset="-128"/>
              </a:rPr>
              <a:t>Loans made to siblings that might not be denoted anywhere</a:t>
            </a:r>
          </a:p>
          <a:p>
            <a:pPr>
              <a:buFontTx/>
              <a:buChar char="•"/>
            </a:pPr>
            <a:r>
              <a:rPr lang="en-US" altLang="en-US" dirty="0" smtClean="0">
                <a:ea typeface="ＭＳ Ｐゴシック" pitchFamily="34" charset="-128"/>
              </a:rPr>
              <a:t>Frequent Flier Mile numbers (inheritable!)</a:t>
            </a:r>
          </a:p>
          <a:p>
            <a:pPr>
              <a:buFontTx/>
              <a:buChar char="•"/>
            </a:pPr>
            <a:r>
              <a:rPr lang="en-US" altLang="en-US" dirty="0" smtClean="0">
                <a:ea typeface="ＭＳ Ｐゴシック" pitchFamily="34" charset="-128"/>
              </a:rPr>
              <a:t>Document locations, etc.</a:t>
            </a:r>
          </a:p>
          <a:p>
            <a:endParaRPr lang="en-US" altLang="en-US" dirty="0" smtClean="0">
              <a:ea typeface="ＭＳ Ｐゴシック" pitchFamily="34" charset="-128"/>
            </a:endParaRPr>
          </a:p>
          <a:p>
            <a:r>
              <a:rPr lang="en-US" altLang="en-US" dirty="0" smtClean="0">
                <a:ea typeface="ＭＳ Ｐゴシック" pitchFamily="34" charset="-128"/>
              </a:rPr>
              <a:t>The most powerful part however is that it coaches parents to write an Ethical Will letting your kids learn what your hopes and wishes are for them.</a:t>
            </a:r>
          </a:p>
          <a:p>
            <a:endParaRPr lang="en-US" altLang="en-US" dirty="0" smtClean="0">
              <a:ea typeface="ＭＳ Ｐゴシック" pitchFamily="34" charset="-128"/>
            </a:endParaRPr>
          </a:p>
          <a:p>
            <a:r>
              <a:rPr lang="en-US" altLang="en-US" dirty="0" smtClean="0">
                <a:ea typeface="ＭＳ Ｐゴシック" pitchFamily="34" charset="-128"/>
              </a:rPr>
              <a:t>You will create tremendous connectivity by helping make the settling of an estate easier for your client families.</a:t>
            </a:r>
          </a:p>
          <a:p>
            <a:pPr>
              <a:buFontTx/>
              <a:buChar char="•"/>
            </a:pPr>
            <a:endParaRPr lang="en-US" altLang="en-US" dirty="0"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72974" indent="-296250" eaLnBrk="0" hangingPunct="0">
              <a:spcBef>
                <a:spcPct val="30000"/>
              </a:spcBef>
              <a:defRPr sz="1300">
                <a:solidFill>
                  <a:schemeClr val="tx1"/>
                </a:solidFill>
                <a:latin typeface="Calibri" pitchFamily="34" charset="0"/>
                <a:ea typeface="ＭＳ Ｐゴシック" pitchFamily="34" charset="-128"/>
              </a:defRPr>
            </a:lvl2pPr>
            <a:lvl3pPr marL="1190107" indent="-236658" eaLnBrk="0" hangingPunct="0">
              <a:spcBef>
                <a:spcPct val="30000"/>
              </a:spcBef>
              <a:defRPr sz="1300">
                <a:solidFill>
                  <a:schemeClr val="tx1"/>
                </a:solidFill>
                <a:latin typeface="Calibri" pitchFamily="34" charset="0"/>
                <a:ea typeface="ＭＳ Ｐゴシック" pitchFamily="34" charset="-128"/>
              </a:defRPr>
            </a:lvl3pPr>
            <a:lvl4pPr marL="1666832" indent="-236658" eaLnBrk="0" hangingPunct="0">
              <a:spcBef>
                <a:spcPct val="30000"/>
              </a:spcBef>
              <a:defRPr sz="1300">
                <a:solidFill>
                  <a:schemeClr val="tx1"/>
                </a:solidFill>
                <a:latin typeface="Calibri" pitchFamily="34" charset="0"/>
                <a:ea typeface="ＭＳ Ｐゴシック" pitchFamily="34" charset="-128"/>
              </a:defRPr>
            </a:lvl4pPr>
            <a:lvl5pPr marL="2143555" indent="-236658" eaLnBrk="0" hangingPunct="0">
              <a:spcBef>
                <a:spcPct val="30000"/>
              </a:spcBef>
              <a:defRPr sz="1300">
                <a:solidFill>
                  <a:schemeClr val="tx1"/>
                </a:solidFill>
                <a:latin typeface="Calibri" pitchFamily="34" charset="0"/>
                <a:ea typeface="ＭＳ Ｐゴシック" pitchFamily="34" charset="-128"/>
              </a:defRPr>
            </a:lvl5pPr>
            <a:lvl6pPr marL="2633899" indent="-236658"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24243" indent="-236658"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14588" indent="-236658"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4933" indent="-236658"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defTabSz="946916" eaLnBrk="1" hangingPunct="1">
              <a:spcBef>
                <a:spcPct val="0"/>
              </a:spcBef>
              <a:defRPr/>
            </a:pPr>
            <a:fld id="{5B3CEC93-8DE9-4736-848F-24889AFB44D1}" type="slidenum">
              <a:rPr lang="en-US" altLang="en-US">
                <a:solidFill>
                  <a:prstClr val="black"/>
                </a:solidFill>
              </a:rPr>
              <a:pPr defTabSz="946916" eaLnBrk="1" hangingPunct="1">
                <a:spcBef>
                  <a:spcPct val="0"/>
                </a:spcBef>
                <a:defRPr/>
              </a:pPr>
              <a:t>30</a:t>
            </a:fld>
            <a:endParaRPr lang="en-US" altLang="en-US">
              <a:solidFill>
                <a:prstClr val="black"/>
              </a:solidFill>
            </a:endParaRPr>
          </a:p>
        </p:txBody>
      </p:sp>
    </p:spTree>
    <p:extLst>
      <p:ext uri="{BB962C8B-B14F-4D97-AF65-F5344CB8AC3E}">
        <p14:creationId xmlns:p14="http://schemas.microsoft.com/office/powerpoint/2010/main" val="504555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smtClean="0">
                <a:solidFill>
                  <a:srgbClr val="00B050"/>
                </a:solidFill>
                <a:ea typeface="ＭＳ Ｐゴシック" pitchFamily="34" charset="-128"/>
              </a:rPr>
              <a:t>Additional </a:t>
            </a:r>
            <a:r>
              <a:rPr lang="en-US" altLang="en-US" dirty="0">
                <a:solidFill>
                  <a:srgbClr val="00B050"/>
                </a:solidFill>
                <a:ea typeface="ＭＳ Ｐゴシック" pitchFamily="34" charset="-128"/>
              </a:rPr>
              <a:t>slide for presenter who would like to cover estate/legacy planning in Late Life Stage. </a:t>
            </a:r>
          </a:p>
          <a:p>
            <a:pPr>
              <a:defRPr/>
            </a:pPr>
            <a:endParaRPr lang="en-US" i="1" dirty="0">
              <a:solidFill>
                <a:srgbClr val="141C12"/>
              </a:solidFill>
            </a:endParaRPr>
          </a:p>
          <a:p>
            <a:pPr marL="228509" indent="-228509">
              <a:buFont typeface="+mj-lt"/>
              <a:buAutoNum type="arabicPeriod"/>
              <a:defRPr/>
            </a:pPr>
            <a:endParaRPr lang="en-US" i="1" dirty="0" smtClean="0">
              <a:solidFill>
                <a:srgbClr val="141C12"/>
              </a:solidFill>
            </a:endParaRPr>
          </a:p>
          <a:p>
            <a:pPr marL="228509" indent="-228509">
              <a:buFont typeface="+mj-lt"/>
              <a:buAutoNum type="arabicPeriod"/>
              <a:defRPr/>
            </a:pPr>
            <a:r>
              <a:rPr lang="en-US" i="1" dirty="0" smtClean="0">
                <a:solidFill>
                  <a:srgbClr val="141C12"/>
                </a:solidFill>
              </a:rPr>
              <a:t>A Revocable Living Trust</a:t>
            </a:r>
            <a:r>
              <a:rPr lang="en-US" dirty="0" smtClean="0">
                <a:solidFill>
                  <a:srgbClr val="141C12"/>
                </a:solidFill>
              </a:rPr>
              <a:t>.  Unless you want your estate to be front page fodder like </a:t>
            </a:r>
            <a:r>
              <a:rPr lang="en-US" dirty="0" err="1" smtClean="0">
                <a:solidFill>
                  <a:srgbClr val="141C12"/>
                </a:solidFill>
              </a:rPr>
              <a:t>Gandolfini</a:t>
            </a:r>
            <a:r>
              <a:rPr lang="en-US" dirty="0" smtClean="0">
                <a:solidFill>
                  <a:srgbClr val="141C12"/>
                </a:solidFill>
              </a:rPr>
              <a:t>, consider this.  It gives you both privacy and also avoids probate.</a:t>
            </a:r>
          </a:p>
          <a:p>
            <a:pPr marL="228509" indent="-228509">
              <a:buFont typeface="+mj-lt"/>
              <a:buAutoNum type="arabicPeriod"/>
              <a:defRPr/>
            </a:pPr>
            <a:r>
              <a:rPr lang="en-US" i="1" dirty="0" smtClean="0">
                <a:solidFill>
                  <a:srgbClr val="141C12"/>
                </a:solidFill>
              </a:rPr>
              <a:t>Wills</a:t>
            </a:r>
            <a:endParaRPr lang="en-US" dirty="0" smtClean="0">
              <a:solidFill>
                <a:srgbClr val="141C12"/>
              </a:solidFill>
            </a:endParaRPr>
          </a:p>
          <a:p>
            <a:pPr marL="228509" indent="-228509">
              <a:buFont typeface="+mj-lt"/>
              <a:buAutoNum type="arabicPeriod"/>
              <a:defRPr/>
            </a:pPr>
            <a:r>
              <a:rPr lang="en-US" i="1" dirty="0" smtClean="0">
                <a:solidFill>
                  <a:srgbClr val="141C12"/>
                </a:solidFill>
              </a:rPr>
              <a:t>Directives</a:t>
            </a:r>
            <a:endParaRPr lang="en-US" dirty="0" smtClean="0">
              <a:solidFill>
                <a:srgbClr val="141C12"/>
              </a:solidFill>
            </a:endParaRPr>
          </a:p>
          <a:p>
            <a:pPr marL="228509" indent="-228509">
              <a:buFont typeface="+mj-lt"/>
              <a:buAutoNum type="arabicPeriod"/>
              <a:defRPr/>
            </a:pPr>
            <a:r>
              <a:rPr lang="en-US" i="1" dirty="0" smtClean="0">
                <a:solidFill>
                  <a:srgbClr val="141C12"/>
                </a:solidFill>
              </a:rPr>
              <a:t>Durable Powers</a:t>
            </a:r>
            <a:r>
              <a:rPr lang="en-US" i="1" baseline="0" dirty="0" smtClean="0">
                <a:solidFill>
                  <a:srgbClr val="141C12"/>
                </a:solidFill>
              </a:rPr>
              <a:t> of Attorney</a:t>
            </a:r>
            <a:endParaRPr lang="en-US" i="1" dirty="0" smtClean="0">
              <a:solidFill>
                <a:srgbClr val="141C12"/>
              </a:solidFill>
            </a:endParaRPr>
          </a:p>
          <a:p>
            <a:pPr marL="228509" indent="-228509">
              <a:buFont typeface="+mj-lt"/>
              <a:buAutoNum type="arabicPeriod"/>
              <a:defRPr/>
            </a:pPr>
            <a:r>
              <a:rPr lang="en-US" i="1" dirty="0" smtClean="0">
                <a:solidFill>
                  <a:srgbClr val="141C12"/>
                </a:solidFill>
              </a:rPr>
              <a:t>The Financial Plan</a:t>
            </a:r>
          </a:p>
          <a:p>
            <a:pPr marL="228509" indent="-228509">
              <a:buFont typeface="+mj-lt"/>
              <a:buAutoNum type="arabicPeriod"/>
              <a:defRPr/>
            </a:pPr>
            <a:r>
              <a:rPr lang="en-US" i="1" dirty="0" smtClean="0">
                <a:solidFill>
                  <a:srgbClr val="141C12"/>
                </a:solidFill>
              </a:rPr>
              <a:t>The Giving Plan</a:t>
            </a:r>
            <a:r>
              <a:rPr lang="en-US" dirty="0" smtClean="0">
                <a:solidFill>
                  <a:srgbClr val="141C12"/>
                </a:solidFill>
              </a:rPr>
              <a:t>: what are your philanthropic intentions upon death.</a:t>
            </a:r>
          </a:p>
          <a:p>
            <a:pPr marL="228509" indent="-228509">
              <a:buFont typeface="+mj-lt"/>
              <a:buAutoNum type="arabicPeriod"/>
              <a:defRPr/>
            </a:pPr>
            <a:r>
              <a:rPr lang="en-US" i="1" dirty="0" smtClean="0">
                <a:solidFill>
                  <a:srgbClr val="141C12"/>
                </a:solidFill>
              </a:rPr>
              <a:t>Written instructions </a:t>
            </a:r>
            <a:r>
              <a:rPr lang="en-US" dirty="0" smtClean="0">
                <a:solidFill>
                  <a:srgbClr val="141C12"/>
                </a:solidFill>
              </a:rPr>
              <a:t>for </a:t>
            </a:r>
            <a:r>
              <a:rPr lang="en-US" dirty="0" smtClean="0"/>
              <a:t>everything from the Vacation Home to the Primary Home, to whatever…..</a:t>
            </a:r>
            <a:endParaRPr lang="en-US" dirty="0" smtClean="0">
              <a:solidFill>
                <a:srgbClr val="000000"/>
              </a:solidFill>
            </a:endParaRPr>
          </a:p>
          <a:p>
            <a:pPr marL="227125" indent="-227125" eaLnBrk="1" hangingPunct="1">
              <a:lnSpc>
                <a:spcPct val="80000"/>
              </a:lnSpc>
            </a:pPr>
            <a:endParaRPr lang="en-US" dirty="0" smtClean="0">
              <a:solidFill>
                <a:srgbClr val="000000"/>
              </a:solidFill>
            </a:endParaRPr>
          </a:p>
          <a:p>
            <a:endParaRPr lang="en-US" altLang="en-US" dirty="0" smtClean="0">
              <a:ea typeface="ＭＳ Ｐゴシック" pitchFamily="34" charset="-128"/>
            </a:endParaRP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63278" indent="-293569" eaLnBrk="0" hangingPunct="0">
              <a:spcBef>
                <a:spcPct val="30000"/>
              </a:spcBef>
              <a:defRPr sz="1200">
                <a:solidFill>
                  <a:schemeClr val="tx1"/>
                </a:solidFill>
                <a:latin typeface="Calibri" pitchFamily="34" charset="0"/>
                <a:ea typeface="ＭＳ Ｐゴシック" pitchFamily="34" charset="-128"/>
              </a:defRPr>
            </a:lvl2pPr>
            <a:lvl3pPr marL="1174275" indent="-234855" eaLnBrk="0" hangingPunct="0">
              <a:spcBef>
                <a:spcPct val="30000"/>
              </a:spcBef>
              <a:defRPr sz="1200">
                <a:solidFill>
                  <a:schemeClr val="tx1"/>
                </a:solidFill>
                <a:latin typeface="Calibri" pitchFamily="34" charset="0"/>
                <a:ea typeface="ＭＳ Ｐゴシック" pitchFamily="34" charset="-128"/>
              </a:defRPr>
            </a:lvl3pPr>
            <a:lvl4pPr marL="1645571" indent="-234855" eaLnBrk="0" hangingPunct="0">
              <a:spcBef>
                <a:spcPct val="30000"/>
              </a:spcBef>
              <a:defRPr sz="1200">
                <a:solidFill>
                  <a:schemeClr val="tx1"/>
                </a:solidFill>
                <a:latin typeface="Calibri" pitchFamily="34" charset="0"/>
                <a:ea typeface="ＭＳ Ｐゴシック" pitchFamily="34" charset="-128"/>
              </a:defRPr>
            </a:lvl4pPr>
            <a:lvl5pPr marL="2115280" indent="-234855" eaLnBrk="0" hangingPunct="0">
              <a:spcBef>
                <a:spcPct val="30000"/>
              </a:spcBef>
              <a:defRPr sz="1200">
                <a:solidFill>
                  <a:schemeClr val="tx1"/>
                </a:solidFill>
                <a:latin typeface="Calibri" pitchFamily="34" charset="0"/>
                <a:ea typeface="ＭＳ Ｐゴシック" pitchFamily="34" charset="-128"/>
              </a:defRPr>
            </a:lvl5pPr>
            <a:lvl6pPr marL="2572297" indent="-23485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9310" indent="-23485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6324" indent="-23485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3338" indent="-23485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A662ED-D7CC-4471-AE2A-3D182F9ED1D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34861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solidFill>
                  <a:srgbClr val="00B050"/>
                </a:solidFill>
                <a:ea typeface="ＭＳ Ｐゴシック" pitchFamily="34" charset="-128"/>
              </a:rPr>
              <a:t>Additional slides for presenter </a:t>
            </a:r>
            <a:endParaRPr lang="en-US" altLang="en-US" dirty="0">
              <a:solidFill>
                <a:srgbClr val="00B050"/>
              </a:solidFill>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I've been in the Financial Services industry for over 20 years.  Allow me to share with you the (Speaker Name here), Strategies to Help</a:t>
            </a:r>
            <a:r>
              <a:rPr lang="en-US" altLang="en-US" baseline="0" dirty="0" smtClean="0">
                <a:ea typeface="ＭＳ Ｐゴシック" pitchFamily="34" charset="-128"/>
              </a:rPr>
              <a:t> with </a:t>
            </a:r>
            <a:r>
              <a:rPr lang="en-US" altLang="en-US" dirty="0" smtClean="0">
                <a:ea typeface="ＭＳ Ｐゴシック" pitchFamily="34" charset="-128"/>
              </a:rPr>
              <a:t>Financial Success!  </a:t>
            </a:r>
          </a:p>
          <a:p>
            <a:endParaRPr lang="en-US" altLang="en-US" dirty="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(1.)  Establish a budget:  it's never too late to review finances</a:t>
            </a:r>
          </a:p>
          <a:p>
            <a:r>
              <a:rPr lang="en-US" altLang="en-US" dirty="0" smtClean="0">
                <a:ea typeface="ＭＳ Ｐゴシック" pitchFamily="34" charset="-128"/>
              </a:rPr>
              <a:t>(2.)  Sit with an advisor and project forward, your expense demands</a:t>
            </a:r>
          </a:p>
          <a:p>
            <a:r>
              <a:rPr lang="en-US" altLang="en-US" dirty="0" smtClean="0">
                <a:ea typeface="ＭＳ Ｐゴシック" pitchFamily="34" charset="-128"/>
              </a:rPr>
              <a:t>(3.)  Be Diversified: use MFSP-20YRSA-FLY</a:t>
            </a:r>
            <a:r>
              <a:rPr lang="en-US" altLang="en-US" baseline="0" dirty="0" smtClean="0">
                <a:ea typeface="ＭＳ Ｐゴシック" pitchFamily="34" charset="-128"/>
              </a:rPr>
              <a:t> </a:t>
            </a:r>
            <a:r>
              <a:rPr lang="en-US" altLang="en-US" dirty="0" smtClean="0">
                <a:ea typeface="ＭＳ Ｐゴシック" pitchFamily="34" charset="-128"/>
              </a:rPr>
              <a:t> (13451.16) here.  JELLY BEAN SLIDE Now.</a:t>
            </a:r>
          </a:p>
          <a:p>
            <a:r>
              <a:rPr lang="en-US" altLang="en-US" dirty="0" smtClean="0">
                <a:ea typeface="ＭＳ Ｐゴシック" pitchFamily="34" charset="-128"/>
              </a:rPr>
              <a:t>(4.)  DCA:  mathematically </a:t>
            </a:r>
          </a:p>
          <a:p>
            <a:r>
              <a:rPr lang="en-US" altLang="en-US" dirty="0" smtClean="0">
                <a:ea typeface="ＭＳ Ｐゴシック" pitchFamily="34" charset="-128"/>
              </a:rPr>
              <a:t>(5.)  Source Brinson Study…don't let fear make your investment decisions for you.</a:t>
            </a:r>
          </a:p>
          <a:p>
            <a:r>
              <a:rPr lang="en-US" altLang="en-US" dirty="0" smtClean="0">
                <a:ea typeface="ＭＳ Ｐゴシック" pitchFamily="34" charset="-128"/>
              </a:rPr>
              <a:t>(6.)  Site yourself:  "I use a financial advisor to save my sanity and my relationship with my spouse!"</a:t>
            </a:r>
          </a:p>
          <a:p>
            <a:r>
              <a:rPr lang="en-US" altLang="en-US" dirty="0" smtClean="0">
                <a:ea typeface="ＭＳ Ｐゴシック" pitchFamily="34" charset="-128"/>
              </a:rPr>
              <a:t>(7.)  We may hurt ourselves when we financially support adult children for too long…</a:t>
            </a:r>
          </a:p>
          <a:p>
            <a:r>
              <a:rPr lang="en-US" altLang="en-US" dirty="0" smtClean="0">
                <a:ea typeface="ＭＳ Ｐゴシック" pitchFamily="34" charset="-128"/>
              </a:rPr>
              <a:t>(</a:t>
            </a:r>
            <a:r>
              <a:rPr lang="en-US" altLang="en-US" dirty="0">
                <a:ea typeface="ＭＳ Ｐゴシック" pitchFamily="34" charset="-128"/>
              </a:rPr>
              <a:t>8</a:t>
            </a:r>
            <a:r>
              <a:rPr lang="en-US" altLang="en-US" dirty="0" smtClean="0">
                <a:ea typeface="ＭＳ Ｐゴシック" pitchFamily="34" charset="-128"/>
              </a:rPr>
              <a:t>.)  Goals are motivators.  Share them with your FA so they can source them and keep you focused.</a:t>
            </a:r>
          </a:p>
          <a:p>
            <a:r>
              <a:rPr lang="en-US" altLang="en-US" dirty="0" smtClean="0">
                <a:ea typeface="ＭＳ Ｐゴシック" pitchFamily="34" charset="-128"/>
              </a:rPr>
              <a:t>(9.)  Plan for the worst case scenario:  smaller home; living with parents, or adult children; creating an </a:t>
            </a:r>
            <a:r>
              <a:rPr lang="en-US" altLang="en-US" dirty="0" err="1" smtClean="0">
                <a:ea typeface="ＭＳ Ｐゴシック" pitchFamily="34" charset="-128"/>
              </a:rPr>
              <a:t>AirB&amp;B</a:t>
            </a:r>
            <a:r>
              <a:rPr lang="en-US" altLang="en-US" dirty="0" smtClean="0">
                <a:ea typeface="ＭＳ Ｐゴシック" pitchFamily="34" charset="-128"/>
              </a:rPr>
              <a:t> in your cottage</a:t>
            </a:r>
          </a:p>
          <a:p>
            <a:r>
              <a:rPr lang="en-US" altLang="en-US" dirty="0" smtClean="0">
                <a:ea typeface="ＭＳ Ｐゴシック" pitchFamily="34" charset="-128"/>
              </a:rPr>
              <a:t>(10.)  Educational tools:  lightbulbpress.com; "Simple Wealth, Inevitable Wealth" (by Nick Murray).</a:t>
            </a:r>
          </a:p>
          <a:p>
            <a:endParaRPr lang="en-US" altLang="en-US" dirty="0" smtClean="0">
              <a:ea typeface="ＭＳ Ｐゴシック" pitchFamily="34" charset="-128"/>
            </a:endParaRPr>
          </a:p>
          <a:p>
            <a:pPr lvl="1">
              <a:spcBef>
                <a:spcPts val="865"/>
              </a:spcBef>
              <a:buClr>
                <a:schemeClr val="tx1"/>
              </a:buClr>
              <a:buSzPct val="116000"/>
            </a:pPr>
            <a:endParaRPr lang="en-US" dirty="0" smtClean="0">
              <a:solidFill>
                <a:srgbClr val="000000"/>
              </a:solidFill>
            </a:endParaRP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95960" indent="-306138" eaLnBrk="0" hangingPunct="0">
              <a:spcBef>
                <a:spcPct val="30000"/>
              </a:spcBef>
              <a:defRPr sz="1200">
                <a:solidFill>
                  <a:schemeClr val="tx1"/>
                </a:solidFill>
                <a:latin typeface="Calibri" pitchFamily="34" charset="0"/>
                <a:ea typeface="ＭＳ Ｐゴシック" pitchFamily="34" charset="-128"/>
              </a:defRPr>
            </a:lvl2pPr>
            <a:lvl3pPr marL="1224553" indent="-244911" eaLnBrk="0" hangingPunct="0">
              <a:spcBef>
                <a:spcPct val="30000"/>
              </a:spcBef>
              <a:defRPr sz="1200">
                <a:solidFill>
                  <a:schemeClr val="tx1"/>
                </a:solidFill>
                <a:latin typeface="Calibri" pitchFamily="34" charset="0"/>
                <a:ea typeface="ＭＳ Ｐゴシック" pitchFamily="34" charset="-128"/>
              </a:defRPr>
            </a:lvl3pPr>
            <a:lvl4pPr marL="1716030" indent="-244911" eaLnBrk="0" hangingPunct="0">
              <a:spcBef>
                <a:spcPct val="30000"/>
              </a:spcBef>
              <a:defRPr sz="1200">
                <a:solidFill>
                  <a:schemeClr val="tx1"/>
                </a:solidFill>
                <a:latin typeface="Calibri" pitchFamily="34" charset="0"/>
                <a:ea typeface="ＭＳ Ｐゴシック" pitchFamily="34" charset="-128"/>
              </a:defRPr>
            </a:lvl4pPr>
            <a:lvl5pPr marL="2205851" indent="-244911" eaLnBrk="0" hangingPunct="0">
              <a:spcBef>
                <a:spcPct val="30000"/>
              </a:spcBef>
              <a:defRPr sz="1200">
                <a:solidFill>
                  <a:schemeClr val="tx1"/>
                </a:solidFill>
                <a:latin typeface="Calibri" pitchFamily="34" charset="0"/>
                <a:ea typeface="ＭＳ Ｐゴシック" pitchFamily="34" charset="-128"/>
              </a:defRPr>
            </a:lvl5pPr>
            <a:lvl6pPr marL="2682433" indent="-24491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159017" indent="-24491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635599" indent="-24491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112183" indent="-24491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defTabSz="946916" eaLnBrk="1" hangingPunct="1">
              <a:spcBef>
                <a:spcPct val="0"/>
              </a:spcBef>
              <a:defRPr/>
            </a:pPr>
            <a:fld id="{ACA662ED-D7CC-4471-AE2A-3D182F9ED1D1}" type="slidenum">
              <a:rPr lang="en-US" altLang="en-US">
                <a:solidFill>
                  <a:prstClr val="black"/>
                </a:solidFill>
              </a:rPr>
              <a:pPr defTabSz="946916" eaLnBrk="1" hangingPunct="1">
                <a:spcBef>
                  <a:spcPct val="0"/>
                </a:spcBef>
                <a:defRPr/>
              </a:pPr>
              <a:t>32</a:t>
            </a:fld>
            <a:endParaRPr lang="en-US" altLang="en-US">
              <a:solidFill>
                <a:prstClr val="black"/>
              </a:solidFill>
            </a:endParaRPr>
          </a:p>
        </p:txBody>
      </p:sp>
    </p:spTree>
    <p:extLst>
      <p:ext uri="{BB962C8B-B14F-4D97-AF65-F5344CB8AC3E}">
        <p14:creationId xmlns:p14="http://schemas.microsoft.com/office/powerpoint/2010/main" val="3670075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defTabSz="946550">
              <a:defRPr/>
            </a:pPr>
            <a:r>
              <a:rPr lang="en-US" altLang="en-US" dirty="0" smtClean="0">
                <a:solidFill>
                  <a:schemeClr val="bg1">
                    <a:lumMod val="50000"/>
                  </a:schemeClr>
                </a:solidFill>
              </a:rPr>
              <a:t>[chart from Disciplined Diversification piece: </a:t>
            </a:r>
            <a:r>
              <a:rPr lang="en-US" dirty="0" smtClean="0"/>
              <a:t>MFSP-20YRSB-FLY (13453</a:t>
            </a:r>
            <a:r>
              <a:rPr lang="en-US" altLang="en-US" dirty="0" smtClean="0">
                <a:solidFill>
                  <a:schemeClr val="bg1">
                    <a:lumMod val="50000"/>
                  </a:schemeClr>
                </a:solidFill>
              </a:rPr>
              <a:t>)</a:t>
            </a:r>
            <a:endParaRPr lang="en-US" b="1" dirty="0" smtClean="0"/>
          </a:p>
          <a:p>
            <a:pPr>
              <a:defRPr/>
            </a:pPr>
            <a:endParaRPr lang="en-US" b="1" dirty="0" smtClean="0"/>
          </a:p>
          <a:p>
            <a:pPr>
              <a:defRPr/>
            </a:pPr>
            <a:r>
              <a:rPr lang="en-US" b="1" dirty="0" smtClean="0"/>
              <a:t>YOU MUST ACCOMPANY THIS SLIDE WITH A HANDOUT OF THE PIECE ENTITLED </a:t>
            </a:r>
            <a:r>
              <a:rPr lang="en-US" b="1" i="1" dirty="0" smtClean="0"/>
              <a:t>20</a:t>
            </a:r>
          </a:p>
          <a:p>
            <a:pPr defTabSz="946550">
              <a:defRPr/>
            </a:pPr>
            <a:r>
              <a:rPr lang="en-US" b="1" i="1" dirty="0" smtClean="0"/>
              <a:t>YEARS OF THE BEST AND </a:t>
            </a:r>
            <a:r>
              <a:rPr lang="en-US" b="1" dirty="0" smtClean="0"/>
              <a:t>WORST </a:t>
            </a:r>
            <a:r>
              <a:rPr lang="en-US" dirty="0" smtClean="0"/>
              <a:t>MFSP-20YRSB-FLY (13453</a:t>
            </a:r>
            <a:r>
              <a:rPr lang="en-US" altLang="en-US" dirty="0" smtClean="0">
                <a:solidFill>
                  <a:schemeClr val="bg1">
                    <a:lumMod val="50000"/>
                  </a:schemeClr>
                </a:solidFill>
              </a:rPr>
              <a:t>)</a:t>
            </a:r>
            <a:endParaRPr lang="en-US" b="1" dirty="0" smtClean="0"/>
          </a:p>
          <a:p>
            <a:pPr>
              <a:defRPr/>
            </a:pPr>
            <a:endParaRPr lang="en-US" dirty="0" smtClean="0"/>
          </a:p>
          <a:p>
            <a:pPr>
              <a:defRPr/>
            </a:pPr>
            <a:r>
              <a:rPr lang="en-US" dirty="0" smtClean="0"/>
              <a:t>Speaking of diversification. In a perfect world, everyone would be in the best‐performing asset class all the</a:t>
            </a:r>
            <a:r>
              <a:rPr lang="en-US" baseline="0" dirty="0" smtClean="0"/>
              <a:t> </a:t>
            </a:r>
            <a:r>
              <a:rPr lang="en-US" dirty="0" smtClean="0"/>
              <a:t>time.</a:t>
            </a:r>
          </a:p>
          <a:p>
            <a:pPr>
              <a:defRPr/>
            </a:pPr>
            <a:endParaRPr lang="en-US" dirty="0" smtClean="0"/>
          </a:p>
          <a:p>
            <a:pPr>
              <a:defRPr/>
            </a:pPr>
            <a:r>
              <a:rPr lang="en-US" dirty="0" smtClean="0"/>
              <a:t>Unfortunately, few people – if any – are savvy enough to choose the best performers year in, year out, each</a:t>
            </a:r>
            <a:r>
              <a:rPr lang="en-US" baseline="0" dirty="0" smtClean="0"/>
              <a:t> </a:t>
            </a:r>
            <a:r>
              <a:rPr lang="en-US" dirty="0" smtClean="0"/>
              <a:t>year, every year.</a:t>
            </a:r>
          </a:p>
          <a:p>
            <a:pPr>
              <a:defRPr/>
            </a:pPr>
            <a:endParaRPr lang="en-US" dirty="0" smtClean="0"/>
          </a:p>
          <a:p>
            <a:pPr>
              <a:defRPr/>
            </a:pPr>
            <a:r>
              <a:rPr lang="en-US" dirty="0" smtClean="0"/>
              <a:t>In this slide, we see annual returns from 1999 through 2018 for eight broad‐based asset classes ranked</a:t>
            </a:r>
            <a:r>
              <a:rPr lang="en-US" baseline="0" dirty="0" smtClean="0"/>
              <a:t> </a:t>
            </a:r>
            <a:r>
              <a:rPr lang="en-US" dirty="0" smtClean="0"/>
              <a:t>from best to worst each year.</a:t>
            </a:r>
          </a:p>
          <a:p>
            <a:pPr>
              <a:defRPr/>
            </a:pPr>
            <a:r>
              <a:rPr lang="en-US" dirty="0" smtClean="0"/>
              <a:t>See a trend?</a:t>
            </a:r>
          </a:p>
          <a:p>
            <a:pPr>
              <a:defRPr/>
            </a:pPr>
            <a:endParaRPr lang="en-US" dirty="0" smtClean="0"/>
          </a:p>
          <a:p>
            <a:pPr>
              <a:defRPr/>
            </a:pPr>
            <a:r>
              <a:rPr lang="en-US" dirty="0" smtClean="0"/>
              <a:t>No. That’s right, because there isn’t one.</a:t>
            </a:r>
            <a:r>
              <a:rPr lang="en-US" baseline="0" dirty="0" smtClean="0"/>
              <a:t> </a:t>
            </a:r>
            <a:r>
              <a:rPr lang="en-US" dirty="0" smtClean="0"/>
              <a:t>Notice how often the “leadership” changes and how “strategies” of chasing performance, trying to time the</a:t>
            </a:r>
            <a:r>
              <a:rPr lang="en-US" baseline="0" dirty="0" smtClean="0"/>
              <a:t> </a:t>
            </a:r>
            <a:r>
              <a:rPr lang="en-US" dirty="0" smtClean="0"/>
              <a:t>market, or putting all your eggs in one basket would not have worked in your favor.</a:t>
            </a:r>
            <a:r>
              <a:rPr lang="en-US" baseline="0" dirty="0" smtClean="0"/>
              <a:t> </a:t>
            </a:r>
            <a:r>
              <a:rPr lang="en-US" dirty="0" smtClean="0"/>
              <a:t>In fact, as you can see, the past 20 years have provided only one certainty in the investment world.</a:t>
            </a:r>
            <a:r>
              <a:rPr lang="en-US" baseline="0" dirty="0" smtClean="0"/>
              <a:t> </a:t>
            </a:r>
            <a:r>
              <a:rPr lang="en-US" dirty="0" smtClean="0"/>
              <a:t>Change!</a:t>
            </a:r>
            <a:r>
              <a:rPr lang="en-US" baseline="0" dirty="0" smtClean="0"/>
              <a:t> </a:t>
            </a:r>
            <a:r>
              <a:rPr lang="en-US" dirty="0" smtClean="0"/>
              <a:t>But the key is to STAY diversified, regardless of what the market is doing.</a:t>
            </a:r>
          </a:p>
          <a:p>
            <a:pPr>
              <a:defRPr/>
            </a:pPr>
            <a:endParaRPr lang="en-US" dirty="0" smtClean="0"/>
          </a:p>
          <a:p>
            <a:pPr>
              <a:defRPr/>
            </a:pPr>
            <a:endParaRPr lang="en-US" dirty="0" smtClean="0"/>
          </a:p>
          <a:p>
            <a:pPr>
              <a:defRPr/>
            </a:pPr>
            <a:r>
              <a:rPr lang="en-US" dirty="0" smtClean="0"/>
              <a:t>While diversification cannot assure a gain or protect against losses in a declining market, it does provide the</a:t>
            </a:r>
            <a:r>
              <a:rPr lang="en-US" baseline="0" dirty="0" smtClean="0"/>
              <a:t> </a:t>
            </a:r>
            <a:r>
              <a:rPr lang="en-US" dirty="0" smtClean="0"/>
              <a:t>discipline to invest even when the markets are lower.</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1062" indent="-284048" eaLnBrk="0" hangingPunct="0">
              <a:spcBef>
                <a:spcPct val="30000"/>
              </a:spcBef>
              <a:defRPr sz="1200">
                <a:solidFill>
                  <a:schemeClr val="tx1"/>
                </a:solidFill>
                <a:latin typeface="Calibri" pitchFamily="34" charset="0"/>
                <a:ea typeface="ＭＳ Ｐゴシック" pitchFamily="34" charset="-128"/>
              </a:defRPr>
            </a:lvl2pPr>
            <a:lvl3pPr marL="1140950" indent="-226920" eaLnBrk="0" hangingPunct="0">
              <a:spcBef>
                <a:spcPct val="30000"/>
              </a:spcBef>
              <a:defRPr sz="1200">
                <a:solidFill>
                  <a:schemeClr val="tx1"/>
                </a:solidFill>
                <a:latin typeface="Calibri" pitchFamily="34" charset="0"/>
                <a:ea typeface="ＭＳ Ｐゴシック" pitchFamily="34" charset="-128"/>
              </a:defRPr>
            </a:lvl3pPr>
            <a:lvl4pPr marL="1597964" indent="-226920" eaLnBrk="0" hangingPunct="0">
              <a:spcBef>
                <a:spcPct val="30000"/>
              </a:spcBef>
              <a:defRPr sz="1200">
                <a:solidFill>
                  <a:schemeClr val="tx1"/>
                </a:solidFill>
                <a:latin typeface="Calibri" pitchFamily="34" charset="0"/>
                <a:ea typeface="ＭＳ Ｐゴシック" pitchFamily="34" charset="-128"/>
              </a:defRPr>
            </a:lvl4pPr>
            <a:lvl5pPr marL="2054979" indent="-226920" eaLnBrk="0" hangingPunct="0">
              <a:spcBef>
                <a:spcPct val="30000"/>
              </a:spcBef>
              <a:defRPr sz="1200">
                <a:solidFill>
                  <a:schemeClr val="tx1"/>
                </a:solidFill>
                <a:latin typeface="Calibri" pitchFamily="34" charset="0"/>
                <a:ea typeface="ＭＳ Ｐゴシック" pitchFamily="34" charset="-128"/>
              </a:defRPr>
            </a:lvl5pPr>
            <a:lvl6pPr marL="2511994"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9009"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6024"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3037" indent="-22692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defTabSz="914277" eaLnBrk="1" fontAlgn="base" hangingPunct="1">
              <a:spcBef>
                <a:spcPct val="0"/>
              </a:spcBef>
              <a:spcAft>
                <a:spcPct val="0"/>
              </a:spcAft>
              <a:defRPr/>
            </a:pPr>
            <a:fld id="{CF32F5CE-0337-4C5A-9E97-8E50A253CAC2}" type="slidenum">
              <a:rPr lang="en-US" altLang="en-US">
                <a:solidFill>
                  <a:prstClr val="black"/>
                </a:solidFill>
              </a:rPr>
              <a:pPr defTabSz="914277" eaLnBrk="1" fontAlgn="base" hangingPunct="1">
                <a:spcBef>
                  <a:spcPct val="0"/>
                </a:spcBef>
                <a:spcAft>
                  <a:spcPct val="0"/>
                </a:spcAft>
                <a:defRPr/>
              </a:pPr>
              <a:t>33</a:t>
            </a:fld>
            <a:endParaRPr lang="en-US" altLang="en-US">
              <a:solidFill>
                <a:prstClr val="black"/>
              </a:solidFill>
            </a:endParaRPr>
          </a:p>
        </p:txBody>
      </p:sp>
    </p:spTree>
    <p:extLst>
      <p:ext uri="{BB962C8B-B14F-4D97-AF65-F5344CB8AC3E}">
        <p14:creationId xmlns:p14="http://schemas.microsoft.com/office/powerpoint/2010/main" val="1518920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50">
              <a:defRPr/>
            </a:pPr>
            <a:r>
              <a:rPr lang="en-US" dirty="0" smtClean="0"/>
              <a:t>MFSP-20YRSB-FLY (13453</a:t>
            </a:r>
            <a:r>
              <a:rPr lang="en-US" altLang="en-US" dirty="0" smtClean="0">
                <a:solidFill>
                  <a:schemeClr val="bg1">
                    <a:lumMod val="50000"/>
                  </a:schemeClr>
                </a:solidFill>
              </a:rPr>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34</a:t>
            </a:fld>
            <a:endParaRPr lang="en-US"/>
          </a:p>
        </p:txBody>
      </p:sp>
    </p:spTree>
    <p:extLst>
      <p:ext uri="{BB962C8B-B14F-4D97-AF65-F5344CB8AC3E}">
        <p14:creationId xmlns:p14="http://schemas.microsoft.com/office/powerpoint/2010/main" val="1608740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smtClean="0">
                <a:solidFill>
                  <a:srgbClr val="676A6F"/>
                </a:solidFill>
              </a:rPr>
              <a:t>Alternative closing slide</a:t>
            </a:r>
            <a:r>
              <a:rPr lang="en-US" sz="900" baseline="0" dirty="0" smtClean="0">
                <a:solidFill>
                  <a:srgbClr val="676A6F"/>
                </a:solidFill>
              </a:rPr>
              <a:t> for presenter: </a:t>
            </a:r>
          </a:p>
          <a:p>
            <a:endParaRPr lang="en-US" sz="900" dirty="0" smtClean="0">
              <a:solidFill>
                <a:srgbClr val="000000"/>
              </a:solidFill>
            </a:endParaRPr>
          </a:p>
          <a:p>
            <a:r>
              <a:rPr lang="en-US" sz="900" dirty="0" smtClean="0">
                <a:solidFill>
                  <a:srgbClr val="000000"/>
                </a:solidFill>
              </a:rPr>
              <a:t>Your next steps are:</a:t>
            </a:r>
          </a:p>
          <a:p>
            <a:endParaRPr lang="en-US" sz="900" dirty="0" smtClean="0">
              <a:solidFill>
                <a:srgbClr val="000000"/>
              </a:solidFill>
            </a:endParaRPr>
          </a:p>
          <a:p>
            <a:r>
              <a:rPr lang="en-US" sz="900" dirty="0" smtClean="0">
                <a:solidFill>
                  <a:srgbClr val="000000"/>
                </a:solidFill>
              </a:rPr>
              <a:t>Identify your needs</a:t>
            </a:r>
          </a:p>
          <a:p>
            <a:r>
              <a:rPr lang="en-US" sz="900" dirty="0" smtClean="0">
                <a:solidFill>
                  <a:srgbClr val="000000"/>
                </a:solidFill>
              </a:rPr>
              <a:t>Meet your advisor (schedule an appointment)</a:t>
            </a:r>
          </a:p>
          <a:p>
            <a:r>
              <a:rPr lang="en-US" sz="900" dirty="0" smtClean="0">
                <a:solidFill>
                  <a:srgbClr val="000000"/>
                </a:solidFill>
              </a:rPr>
              <a:t>Build your foundation (start planning today)</a:t>
            </a:r>
          </a:p>
          <a:p>
            <a:endParaRPr lang="en-US" sz="900" dirty="0" smtClean="0">
              <a:solidFill>
                <a:srgbClr val="000000"/>
              </a:solidFill>
            </a:endParaRPr>
          </a:p>
          <a:p>
            <a:r>
              <a:rPr lang="en-US" sz="900" dirty="0" smtClean="0">
                <a:solidFill>
                  <a:srgbClr val="000000"/>
                </a:solidFill>
              </a:rPr>
              <a:t>Here’s how to get the conversation started with your advisor. You each have in front of you a form that lists different concerns you may have right now. Please fill out this form (Women Investor: What Keeps You Up at Night Checklist: </a:t>
            </a:r>
            <a:r>
              <a:rPr lang="en-US" sz="900" dirty="0" smtClean="0"/>
              <a:t>MFSP-CKLSTWM-FLY- 39140</a:t>
            </a:r>
            <a:r>
              <a:rPr lang="en-US" sz="900" dirty="0" smtClean="0">
                <a:solidFill>
                  <a:srgbClr val="000000"/>
                </a:solidFill>
              </a:rPr>
              <a:t>) and hand it to your financial advisor. You can then sit down together to discuss your current and future financial needs – and how to meet them. </a:t>
            </a:r>
          </a:p>
          <a:p>
            <a:pPr defTabSz="946478"/>
            <a:endParaRPr lang="en-US" sz="900" dirty="0" smtClean="0"/>
          </a:p>
          <a:p>
            <a:r>
              <a:rPr lang="en-US" sz="900" dirty="0" smtClean="0"/>
              <a:t>And if you want to continue learning and feeling empowered to own your finances, MFS Heritage Planning program offers a suite of resources to help you navigate many of the life events we discussed today. Reach out to your advisor for copies. </a:t>
            </a:r>
          </a:p>
          <a:p>
            <a:endParaRPr lang="en-US" sz="900" dirty="0" smtClean="0">
              <a:solidFill>
                <a:srgbClr val="000000"/>
              </a:solidFill>
            </a:endParaRPr>
          </a:p>
          <a:p>
            <a:r>
              <a:rPr lang="en-US" sz="900" dirty="0" smtClean="0">
                <a:solidFill>
                  <a:srgbClr val="000000"/>
                </a:solidFill>
              </a:rPr>
              <a:t>Thank you very much and have a great rest of your day. </a:t>
            </a:r>
            <a:endParaRPr lang="en-US" sz="900" dirty="0">
              <a:solidFill>
                <a:srgbClr val="000000"/>
              </a:solidFill>
            </a:endParaRPr>
          </a:p>
        </p:txBody>
      </p:sp>
      <p:sp>
        <p:nvSpPr>
          <p:cNvPr id="4198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5EFD26-FD2E-49F8-83D4-6D19E60D110B}"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11853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the clock back nearly seven decades, and a woman’s role was clearly defined. The image you see is an actual excerpt from a 1950s home economics book and the message was clear: be a good housewife and homemaker, and have dinner waiting for your husband when he comes home from work. </a:t>
            </a:r>
          </a:p>
          <a:p>
            <a:endParaRPr lang="en-US" baseline="0" dirty="0" smtClean="0"/>
          </a:p>
          <a:p>
            <a:pPr defTabSz="913484"/>
            <a:r>
              <a:rPr lang="en-US" dirty="0"/>
              <a:t>Lucky for </a:t>
            </a:r>
            <a:r>
              <a:rPr lang="en-US" dirty="0" smtClean="0"/>
              <a:t>us, </a:t>
            </a:r>
            <a:r>
              <a:rPr lang="en-US" dirty="0"/>
              <a:t>1970 </a:t>
            </a:r>
            <a:r>
              <a:rPr lang="en-US" dirty="0" smtClean="0"/>
              <a:t>brought the women's </a:t>
            </a:r>
            <a:r>
              <a:rPr lang="en-US" dirty="0"/>
              <a:t>movement </a:t>
            </a:r>
            <a:r>
              <a:rPr lang="en-US" dirty="0" smtClean="0"/>
              <a:t>to life. </a:t>
            </a:r>
            <a:r>
              <a:rPr lang="en-US" dirty="0"/>
              <a:t>That decade was a game changer </a:t>
            </a:r>
            <a:r>
              <a:rPr lang="en-US" dirty="0" smtClean="0"/>
              <a:t>during which women challenged traditional </a:t>
            </a:r>
            <a:r>
              <a:rPr lang="en-US" dirty="0"/>
              <a:t>roles and rules, and entered the </a:t>
            </a:r>
            <a:r>
              <a:rPr lang="en-US" dirty="0" smtClean="0"/>
              <a:t>workforce in bigger numbers. </a:t>
            </a:r>
            <a:endParaRPr lang="en-US" dirty="0"/>
          </a:p>
          <a:p>
            <a:endParaRPr lang="en-US" dirty="0" smtClean="0"/>
          </a:p>
        </p:txBody>
      </p:sp>
      <p:sp>
        <p:nvSpPr>
          <p:cNvPr id="4" name="Slide Number Placeholder 3"/>
          <p:cNvSpPr>
            <a:spLocks noGrp="1"/>
          </p:cNvSpPr>
          <p:nvPr>
            <p:ph type="sldNum" sz="quarter" idx="10"/>
          </p:nvPr>
        </p:nvSpPr>
        <p:spPr/>
        <p:txBody>
          <a:bodyPr/>
          <a:lstStyle/>
          <a:p>
            <a:fld id="{F5D3BA55-0EC6-D342-8053-8A7A5F3E15DE}" type="slidenum">
              <a:rPr lang="en-US" smtClean="0"/>
              <a:t>4</a:t>
            </a:fld>
            <a:endParaRPr lang="en-US"/>
          </a:p>
        </p:txBody>
      </p:sp>
    </p:spTree>
    <p:extLst>
      <p:ext uri="{BB962C8B-B14F-4D97-AF65-F5344CB8AC3E}">
        <p14:creationId xmlns:p14="http://schemas.microsoft.com/office/powerpoint/2010/main" val="29341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99"/>
              </a:spcBef>
              <a:buClr>
                <a:schemeClr val="tx1"/>
              </a:buClr>
              <a:buSzPct val="116000"/>
            </a:pPr>
            <a:r>
              <a:rPr lang="en-US" dirty="0" smtClean="0">
                <a:solidFill>
                  <a:srgbClr val="141C12"/>
                </a:solidFill>
                <a:cs typeface="Arial" pitchFamily="34" charset="0"/>
              </a:rPr>
              <a:t>As a result, women’s roles today are a lot more varied and much less defined. So many more of us are working. In fact: </a:t>
            </a:r>
            <a:endParaRPr lang="en-US" dirty="0">
              <a:solidFill>
                <a:srgbClr val="141C12"/>
              </a:solidFill>
              <a:cs typeface="Arial" pitchFamily="34" charset="0"/>
            </a:endParaRPr>
          </a:p>
          <a:p>
            <a:pPr>
              <a:spcBef>
                <a:spcPts val="1399"/>
              </a:spcBef>
              <a:buClr>
                <a:schemeClr val="tx1"/>
              </a:buClr>
              <a:buSzPct val="116000"/>
              <a:buFont typeface="Wingdings" pitchFamily="2" charset="2"/>
              <a:buChar char="§"/>
            </a:pPr>
            <a:r>
              <a:rPr lang="en-US" dirty="0" smtClean="0">
                <a:solidFill>
                  <a:srgbClr val="141C12"/>
                </a:solidFill>
                <a:cs typeface="Arial" pitchFamily="34" charset="0"/>
              </a:rPr>
              <a:t>49% </a:t>
            </a:r>
            <a:r>
              <a:rPr lang="en-US" dirty="0">
                <a:solidFill>
                  <a:srgbClr val="141C12"/>
                </a:solidFill>
                <a:cs typeface="Arial" pitchFamily="34" charset="0"/>
              </a:rPr>
              <a:t>of women are their family's primary breadwinner.</a:t>
            </a:r>
            <a:endParaRPr lang="en-US" baseline="30000" dirty="0">
              <a:solidFill>
                <a:srgbClr val="141C12"/>
              </a:solidFill>
              <a:cs typeface="Arial" pitchFamily="34" charset="0"/>
            </a:endParaRPr>
          </a:p>
          <a:p>
            <a:pPr defTabSz="913114">
              <a:spcBef>
                <a:spcPts val="1399"/>
              </a:spcBef>
              <a:buClr>
                <a:schemeClr val="tx1"/>
              </a:buClr>
              <a:buSzPct val="116000"/>
              <a:buFont typeface="Wingdings" pitchFamily="2" charset="2"/>
              <a:buChar char="§"/>
              <a:defRPr/>
            </a:pPr>
            <a:r>
              <a:rPr lang="en-US" dirty="0" smtClean="0">
                <a:solidFill>
                  <a:srgbClr val="141C12"/>
                </a:solidFill>
                <a:cs typeface="Arial" pitchFamily="34" charset="0"/>
              </a:rPr>
              <a:t>51% </a:t>
            </a:r>
            <a:r>
              <a:rPr lang="en-US" dirty="0">
                <a:solidFill>
                  <a:srgbClr val="141C12"/>
                </a:solidFill>
                <a:cs typeface="Arial" pitchFamily="34" charset="0"/>
              </a:rPr>
              <a:t>are employed in management or professional occupations.</a:t>
            </a:r>
            <a:r>
              <a:rPr lang="en-US" baseline="30000" dirty="0">
                <a:solidFill>
                  <a:srgbClr val="141C12"/>
                </a:solidFill>
                <a:cs typeface="Arial" pitchFamily="34" charset="0"/>
              </a:rPr>
              <a:t> </a:t>
            </a:r>
          </a:p>
          <a:p>
            <a:pPr defTabSz="913114">
              <a:spcBef>
                <a:spcPts val="1399"/>
              </a:spcBef>
              <a:buClr>
                <a:schemeClr val="tx1"/>
              </a:buClr>
              <a:buSzPct val="116000"/>
              <a:defRPr/>
            </a:pPr>
            <a:r>
              <a:rPr lang="en-US" dirty="0" smtClean="0">
                <a:solidFill>
                  <a:srgbClr val="000000"/>
                </a:solidFill>
              </a:rPr>
              <a:t>And those numbers will continue to grow as women become a bigger part of the workforce. Given their positions today and more significant earning power, more and more women are involved in their personal and family finances. They’re also taking charge of their investments and planning for key financial goals. </a:t>
            </a:r>
          </a:p>
          <a:p>
            <a:pPr defTabSz="913114">
              <a:spcBef>
                <a:spcPts val="1399"/>
              </a:spcBef>
              <a:buClr>
                <a:schemeClr val="tx1"/>
              </a:buClr>
              <a:buSzPct val="116000"/>
              <a:defRPr/>
            </a:pPr>
            <a:r>
              <a:rPr lang="en-US" dirty="0" smtClean="0">
                <a:solidFill>
                  <a:srgbClr val="000000"/>
                </a:solidFill>
              </a:rPr>
              <a:t>So it’s really more important than ever that women know what could come up financially at every life stage.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F5D3BA55-0EC6-D342-8053-8A7A5F3E15D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9663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21"/>
              </a:spcBef>
              <a:spcAft>
                <a:spcPts val="1243"/>
              </a:spcAft>
            </a:pPr>
            <a:r>
              <a:rPr lang="en-US" dirty="0" smtClean="0">
                <a:latin typeface="Calibri" panose="020F0502020204030204" pitchFamily="34" charset="0"/>
                <a:cs typeface="Calibri" panose="020F0502020204030204" pitchFamily="34" charset="0"/>
              </a:rPr>
              <a:t>Let’s start with early life – maybe your 20s to your 30s. At this point, you might have student debt to pay, a job to find and your future to figure out…</a:t>
            </a:r>
          </a:p>
          <a:p>
            <a:endParaRPr lang="en-US" dirty="0"/>
          </a:p>
        </p:txBody>
      </p:sp>
      <p:sp>
        <p:nvSpPr>
          <p:cNvPr id="4" name="Slide Number Placeholder 3"/>
          <p:cNvSpPr>
            <a:spLocks noGrp="1"/>
          </p:cNvSpPr>
          <p:nvPr>
            <p:ph type="sldNum" sz="quarter" idx="10"/>
          </p:nvPr>
        </p:nvSpPr>
        <p:spPr/>
        <p:txBody>
          <a:bodyPr/>
          <a:lstStyle/>
          <a:p>
            <a:fld id="{F5D3BA55-0EC6-D342-8053-8A7A5F3E15DE}" type="slidenum">
              <a:rPr lang="en-US" smtClean="0"/>
              <a:t>6</a:t>
            </a:fld>
            <a:endParaRPr lang="en-US"/>
          </a:p>
        </p:txBody>
      </p:sp>
    </p:spTree>
    <p:extLst>
      <p:ext uri="{BB962C8B-B14F-4D97-AF65-F5344CB8AC3E}">
        <p14:creationId xmlns:p14="http://schemas.microsoft.com/office/powerpoint/2010/main" val="350766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 sure to start off on the right financial foot, by establishing good credit and taking great care of it. If you take on too much debt, it could be hard to rent an apartment, buy a home, get a loan or even get a job!</a:t>
            </a:r>
            <a:r>
              <a:rPr lang="en-US" baseline="0" dirty="0" smtClean="0"/>
              <a:t>  Also, a bad credit score could prevent you from getting approved for a cell phone contract or even buying a car. </a:t>
            </a:r>
          </a:p>
          <a:p>
            <a:endParaRPr lang="en-US" baseline="0" dirty="0" smtClean="0"/>
          </a:p>
          <a:p>
            <a:r>
              <a:rPr lang="en-US" baseline="0" dirty="0" smtClean="0"/>
              <a:t>What factors into your credit score? &lt;Read slide&gt; </a:t>
            </a:r>
          </a:p>
          <a:p>
            <a:endParaRPr lang="en-US" baseline="0" dirty="0" smtClean="0"/>
          </a:p>
          <a:p>
            <a:r>
              <a:rPr lang="en-US" baseline="0" dirty="0" smtClean="0"/>
              <a:t>How do you keep your credit healthy? &lt;Read slide&gt;</a:t>
            </a:r>
          </a:p>
        </p:txBody>
      </p:sp>
      <p:sp>
        <p:nvSpPr>
          <p:cNvPr id="4" name="Slide Number Placeholder 3"/>
          <p:cNvSpPr>
            <a:spLocks noGrp="1"/>
          </p:cNvSpPr>
          <p:nvPr>
            <p:ph type="sldNum" sz="quarter" idx="10"/>
          </p:nvPr>
        </p:nvSpPr>
        <p:spPr/>
        <p:txBody>
          <a:bodyPr/>
          <a:lstStyle/>
          <a:p>
            <a:pPr defTabSz="946788">
              <a:defRPr/>
            </a:pPr>
            <a:fld id="{F5D3BA55-0EC6-D342-8053-8A7A5F3E15DE}" type="slidenum">
              <a:rPr lang="en-US">
                <a:solidFill>
                  <a:prstClr val="black"/>
                </a:solidFill>
                <a:latin typeface="Calibri" panose="020F0502020204030204"/>
              </a:rPr>
              <a:pPr defTabSz="94678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58593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84"/>
            <a:endParaRPr lang="en-US" dirty="0">
              <a:solidFill>
                <a:prstClr val="black"/>
              </a:solidFill>
            </a:endParaRPr>
          </a:p>
          <a:p>
            <a:pPr defTabSz="913484"/>
            <a:r>
              <a:rPr lang="en-US" dirty="0" smtClean="0">
                <a:solidFill>
                  <a:prstClr val="black"/>
                </a:solidFill>
              </a:rPr>
              <a:t>Reducing your debt can also help improve your credit. One way you can do that and keep your finances in order is to create a budget. </a:t>
            </a:r>
            <a:endParaRPr lang="en-US" dirty="0">
              <a:solidFill>
                <a:prstClr val="black"/>
              </a:solidFill>
            </a:endParaRPr>
          </a:p>
          <a:p>
            <a:pPr defTabSz="913484"/>
            <a:endParaRPr lang="en-US" dirty="0">
              <a:solidFill>
                <a:prstClr val="black"/>
              </a:solidFill>
            </a:endParaRPr>
          </a:p>
          <a:p>
            <a:pPr defTabSz="913484"/>
            <a:r>
              <a:rPr lang="en-US" dirty="0" smtClean="0">
                <a:solidFill>
                  <a:prstClr val="black"/>
                </a:solidFill>
              </a:rPr>
              <a:t>We consider following the </a:t>
            </a:r>
            <a:r>
              <a:rPr lang="en-US" dirty="0">
                <a:solidFill>
                  <a:prstClr val="black"/>
                </a:solidFill>
              </a:rPr>
              <a:t>50/30/20 rule. </a:t>
            </a:r>
          </a:p>
          <a:p>
            <a:pPr defTabSz="913484"/>
            <a:endParaRPr lang="en-US" dirty="0">
              <a:solidFill>
                <a:prstClr val="black"/>
              </a:solidFill>
            </a:endParaRPr>
          </a:p>
          <a:p>
            <a:pPr defTabSz="913484"/>
            <a:r>
              <a:rPr lang="en-US" dirty="0">
                <a:solidFill>
                  <a:prstClr val="black"/>
                </a:solidFill>
              </a:rPr>
              <a:t>50% of your income </a:t>
            </a:r>
            <a:r>
              <a:rPr lang="en-US" dirty="0" smtClean="0">
                <a:solidFill>
                  <a:prstClr val="black"/>
                </a:solidFill>
              </a:rPr>
              <a:t>goes to housing, food </a:t>
            </a:r>
            <a:r>
              <a:rPr lang="en-US" dirty="0">
                <a:solidFill>
                  <a:prstClr val="black"/>
                </a:solidFill>
              </a:rPr>
              <a:t>and other household necessities. </a:t>
            </a:r>
          </a:p>
          <a:p>
            <a:pPr defTabSz="913484"/>
            <a:r>
              <a:rPr lang="en-US" dirty="0">
                <a:solidFill>
                  <a:prstClr val="black"/>
                </a:solidFill>
              </a:rPr>
              <a:t>30% </a:t>
            </a:r>
            <a:r>
              <a:rPr lang="en-US" dirty="0" smtClean="0">
                <a:solidFill>
                  <a:prstClr val="black"/>
                </a:solidFill>
              </a:rPr>
              <a:t>goes to wants </a:t>
            </a:r>
            <a:r>
              <a:rPr lang="en-US" dirty="0">
                <a:solidFill>
                  <a:prstClr val="black"/>
                </a:solidFill>
              </a:rPr>
              <a:t>such as traveling, morning coffee, etc. </a:t>
            </a:r>
          </a:p>
          <a:p>
            <a:pPr defTabSz="913484"/>
            <a:r>
              <a:rPr lang="en-US" dirty="0">
                <a:solidFill>
                  <a:prstClr val="black"/>
                </a:solidFill>
              </a:rPr>
              <a:t>20% should be used to help achieve your financial goals such as saving for retirement </a:t>
            </a:r>
          </a:p>
        </p:txBody>
      </p:sp>
      <p:sp>
        <p:nvSpPr>
          <p:cNvPr id="4" name="Slide Number Placeholder 3"/>
          <p:cNvSpPr>
            <a:spLocks noGrp="1"/>
          </p:cNvSpPr>
          <p:nvPr>
            <p:ph type="sldNum" sz="quarter" idx="10"/>
          </p:nvPr>
        </p:nvSpPr>
        <p:spPr/>
        <p:txBody>
          <a:bodyPr/>
          <a:lstStyle/>
          <a:p>
            <a:fld id="{F5D3BA55-0EC6-D342-8053-8A7A5F3E15DE}" type="slidenum">
              <a:rPr lang="en-US" smtClean="0"/>
              <a:t>8</a:t>
            </a:fld>
            <a:endParaRPr lang="en-US"/>
          </a:p>
        </p:txBody>
      </p:sp>
    </p:spTree>
    <p:extLst>
      <p:ext uri="{BB962C8B-B14F-4D97-AF65-F5344CB8AC3E}">
        <p14:creationId xmlns:p14="http://schemas.microsoft.com/office/powerpoint/2010/main" val="408404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saving is about doing something for yourself. What about getting what you’re worth from others – like an employer? When you go to apply for your first job, or even switch jobs, </a:t>
            </a:r>
            <a:r>
              <a:rPr lang="en-US" dirty="0"/>
              <a:t>b</a:t>
            </a:r>
            <a:r>
              <a:rPr lang="en-US" baseline="0" dirty="0" smtClean="0"/>
              <a:t>e sure you understand all of the benefits offered by the employer. </a:t>
            </a:r>
            <a:r>
              <a:rPr lang="en-US" dirty="0" smtClean="0"/>
              <a:t>Many companies are</a:t>
            </a:r>
            <a:r>
              <a:rPr lang="en-US" baseline="0" dirty="0" smtClean="0"/>
              <a:t> increasing their employer benefits options in order to recruit and retain new talent. </a:t>
            </a:r>
          </a:p>
          <a:p>
            <a:endParaRPr lang="en-US" dirty="0"/>
          </a:p>
          <a:p>
            <a:r>
              <a:rPr lang="en-US" dirty="0" smtClean="0"/>
              <a:t>Again, think about your bottom line. An employer who offers a company match, generous paid maternity/paternity leave, or educational assistance like tuition reimbursement or help repaying student loans could help you strengthen your finances and set you up for future life events. </a:t>
            </a:r>
          </a:p>
          <a:p>
            <a:endParaRPr lang="en-US" dirty="0"/>
          </a:p>
          <a:p>
            <a:r>
              <a:rPr lang="en-US" dirty="0" smtClean="0"/>
              <a:t>There is definitely a growing trend towards workplace benefits geared for millennials, such as student loan repayment assistance, onsite cafes, dog-friendly offices, </a:t>
            </a:r>
            <a:r>
              <a:rPr lang="en-US" kern="0" dirty="0" smtClean="0"/>
              <a:t>relocation </a:t>
            </a:r>
            <a:r>
              <a:rPr lang="en-US" kern="0" dirty="0"/>
              <a:t>and travel privileges, improved leave policies, free snacks and </a:t>
            </a:r>
            <a:r>
              <a:rPr lang="en-US" kern="0" dirty="0" smtClean="0"/>
              <a:t>more. </a:t>
            </a:r>
            <a:r>
              <a:rPr lang="en-US" kern="0" dirty="0"/>
              <a:t>(</a:t>
            </a:r>
            <a:r>
              <a:rPr lang="en-US" dirty="0" smtClean="0"/>
              <a:t>Source: Fit Small Business Employment Survey, 2017.)</a:t>
            </a:r>
          </a:p>
          <a:p>
            <a:endParaRPr lang="en-US" baseline="0" dirty="0" smtClean="0"/>
          </a:p>
          <a:p>
            <a:r>
              <a:rPr lang="en-US" dirty="0" smtClean="0"/>
              <a:t>Just be sure you know what benefits are available and </a:t>
            </a:r>
            <a:r>
              <a:rPr lang="en-US" baseline="0" dirty="0" smtClean="0"/>
              <a:t>contact your HR department with any questions so you can</a:t>
            </a:r>
            <a:r>
              <a:rPr lang="en-US" dirty="0" smtClean="0"/>
              <a:t> take full advantage of them. </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D3BA55-0EC6-D342-8053-8A7A5F3E15DE}" type="slidenum">
              <a:rPr lang="en-US" smtClean="0"/>
              <a:t>9</a:t>
            </a:fld>
            <a:endParaRPr lang="en-US"/>
          </a:p>
        </p:txBody>
      </p:sp>
    </p:spTree>
    <p:extLst>
      <p:ext uri="{BB962C8B-B14F-4D97-AF65-F5344CB8AC3E}">
        <p14:creationId xmlns:p14="http://schemas.microsoft.com/office/powerpoint/2010/main" val="277389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Cov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257"/>
            <a:ext cx="6096000" cy="5959324"/>
          </a:xfrm>
          <a:prstGeom prst="rect">
            <a:avLst/>
          </a:prstGeom>
        </p:spPr>
      </p:pic>
      <p:sp>
        <p:nvSpPr>
          <p:cNvPr id="4" name="Rectangle 3"/>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a:spLocks noGrp="1"/>
          </p:cNvSpPr>
          <p:nvPr userDrawn="1">
            <p:ph type="subTitle" idx="1" hasCustomPrompt="1"/>
          </p:nvPr>
        </p:nvSpPr>
        <p:spPr>
          <a:xfrm>
            <a:off x="6497325" y="2866454"/>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8" name="Title 13"/>
          <p:cNvSpPr>
            <a:spLocks noGrp="1"/>
          </p:cNvSpPr>
          <p:nvPr userDrawn="1">
            <p:ph type="title" hasCustomPrompt="1"/>
          </p:nvPr>
        </p:nvSpPr>
        <p:spPr>
          <a:xfrm>
            <a:off x="6497327" y="2225159"/>
            <a:ext cx="5293346" cy="498598"/>
          </a:xfrm>
          <a:effectLst/>
        </p:spPr>
        <p:txBody>
          <a:bodyPr wrap="square" lIns="0" tIns="0" rIns="0" bIns="0" anchor="b">
            <a:spAutoFit/>
          </a:bodyPr>
          <a:lstStyle>
            <a:lvl1pPr algn="ctr">
              <a:defRPr sz="3600">
                <a:solidFill>
                  <a:schemeClr val="accent6"/>
                </a:solidFill>
                <a:effectLst/>
              </a:defRPr>
            </a:lvl1pPr>
          </a:lstStyle>
          <a:p>
            <a:r>
              <a:rPr lang="en-US" dirty="0" smtClean="0"/>
              <a:t>Presentation Title</a:t>
            </a:r>
            <a:endParaRPr lang="en-US" dirty="0"/>
          </a:p>
        </p:txBody>
      </p:sp>
      <p:sp>
        <p:nvSpPr>
          <p:cNvPr id="11" name="Text Placeholder 4"/>
          <p:cNvSpPr>
            <a:spLocks noGrp="1"/>
          </p:cNvSpPr>
          <p:nvPr userDrawn="1">
            <p:ph type="body" sz="quarter" idx="11" hasCustomPrompt="1"/>
          </p:nvPr>
        </p:nvSpPr>
        <p:spPr>
          <a:xfrm>
            <a:off x="6497325" y="4410841"/>
            <a:ext cx="5293347" cy="350865"/>
          </a:xfrm>
        </p:spPr>
        <p:txBody>
          <a:bodyPr wrap="square">
            <a:spAutoFit/>
          </a:bodyPr>
          <a:lstStyle>
            <a:lvl1pPr marL="0" indent="0" algn="ctr">
              <a:buNone/>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Name and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1671" y="369119"/>
            <a:ext cx="1460744" cy="617886"/>
          </a:xfrm>
          <a:prstGeom prst="rect">
            <a:avLst/>
          </a:prstGeom>
          <a:ln>
            <a:noFill/>
          </a:ln>
        </p:spPr>
      </p:pic>
      <p:grpSp>
        <p:nvGrpSpPr>
          <p:cNvPr id="3" name="Group 2"/>
          <p:cNvGrpSpPr/>
          <p:nvPr userDrawn="1"/>
        </p:nvGrpSpPr>
        <p:grpSpPr>
          <a:xfrm>
            <a:off x="0" y="5915026"/>
            <a:ext cx="12192000" cy="942976"/>
            <a:chOff x="0" y="5955959"/>
            <a:chExt cx="12192000" cy="902043"/>
          </a:xfrm>
        </p:grpSpPr>
        <p:sp>
          <p:nvSpPr>
            <p:cNvPr id="20" name="Rectangle 19"/>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ight Triangle 21"/>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7" name="Text Placeholder 7"/>
          <p:cNvSpPr>
            <a:spLocks noGrp="1"/>
          </p:cNvSpPr>
          <p:nvPr userDrawn="1">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Compliance code</a:t>
            </a:r>
            <a:endParaRPr lang="en-US" dirty="0"/>
          </a:p>
        </p:txBody>
      </p:sp>
      <p:sp>
        <p:nvSpPr>
          <p:cNvPr id="15" name="Text Placeholder 2"/>
          <p:cNvSpPr>
            <a:spLocks noGrp="1"/>
          </p:cNvSpPr>
          <p:nvPr>
            <p:ph type="body" sz="quarter" idx="10" hasCustomPrompt="1"/>
          </p:nvPr>
        </p:nvSpPr>
        <p:spPr>
          <a:xfrm>
            <a:off x="6497325" y="5663312"/>
            <a:ext cx="5292222" cy="223138"/>
          </a:xfrm>
        </p:spPr>
        <p:txBody>
          <a:bodyPr lIns="0" tIns="91440" rIns="0" bIns="0" anchor="b">
            <a:spAutoFit/>
          </a:bodyPr>
          <a:lstStyle>
            <a:lvl1pPr marL="0" indent="0">
              <a:lnSpc>
                <a:spcPct val="85000"/>
              </a:lnSpc>
              <a:spcBef>
                <a:spcPts val="100"/>
              </a:spcBef>
              <a:buNone/>
              <a:defRPr sz="1000"/>
            </a:lvl1pPr>
          </a:lstStyle>
          <a:p>
            <a:pPr lvl="0"/>
            <a:r>
              <a:rPr lang="en-US" dirty="0" smtClean="0"/>
              <a:t>Disclosures</a:t>
            </a:r>
            <a:endParaRPr lang="en-US" dirty="0"/>
          </a:p>
        </p:txBody>
      </p:sp>
    </p:spTree>
    <p:extLst>
      <p:ext uri="{BB962C8B-B14F-4D97-AF65-F5344CB8AC3E}">
        <p14:creationId xmlns:p14="http://schemas.microsoft.com/office/powerpoint/2010/main" val="347594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XXXXX.X</a:t>
            </a:r>
            <a:endParaRPr lang="en-US" dirty="0"/>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Tree>
    <p:extLst>
      <p:ext uri="{BB962C8B-B14F-4D97-AF65-F5344CB8AC3E}">
        <p14:creationId xmlns:p14="http://schemas.microsoft.com/office/powerpoint/2010/main" val="26568945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background">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Tree>
    <p:extLst>
      <p:ext uri="{BB962C8B-B14F-4D97-AF65-F5344CB8AC3E}">
        <p14:creationId xmlns:p14="http://schemas.microsoft.com/office/powerpoint/2010/main" val="7284531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4" name="Rectangle 3"/>
          <p:cNvSpPr/>
          <p:nvPr userDrawn="1"/>
        </p:nvSpPr>
        <p:spPr bwMode="gray">
          <a:xfrm>
            <a:off x="9963150" y="0"/>
            <a:ext cx="222885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3924833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5915026"/>
            <a:ext cx="12192000" cy="942976"/>
            <a:chOff x="0" y="5955959"/>
            <a:chExt cx="12192000" cy="902043"/>
          </a:xfrm>
        </p:grpSpPr>
        <p:sp>
          <p:nvSpPr>
            <p:cNvPr id="12" name="Rectangle 11"/>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ight Triangle 12"/>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4" name="Title 13"/>
          <p:cNvSpPr>
            <a:spLocks noGrp="1"/>
          </p:cNvSpPr>
          <p:nvPr>
            <p:ph type="title" hasCustomPrompt="1"/>
          </p:nvPr>
        </p:nvSpPr>
        <p:spPr>
          <a:xfrm>
            <a:off x="387290" y="2783964"/>
            <a:ext cx="11423710" cy="628654"/>
          </a:xfrm>
          <a:effectLst/>
        </p:spPr>
        <p:txBody>
          <a:bodyPr bIns="36576"/>
          <a:lstStyle>
            <a:lvl1pPr algn="ctr">
              <a:lnSpc>
                <a:spcPct val="100000"/>
              </a:lnSpc>
              <a:defRPr sz="3600">
                <a:solidFill>
                  <a:schemeClr val="accent6"/>
                </a:solidFill>
                <a:effectLst/>
              </a:defRPr>
            </a:lvl1pPr>
          </a:lstStyle>
          <a:p>
            <a:r>
              <a:rPr lang="en-US" dirty="0" smtClean="0"/>
              <a:t>Enter text here</a:t>
            </a:r>
            <a:endParaRPr lang="en-US" dirty="0"/>
          </a:p>
        </p:txBody>
      </p:sp>
      <p:sp>
        <p:nvSpPr>
          <p:cNvPr id="3" name="Text Placeholder 2"/>
          <p:cNvSpPr>
            <a:spLocks noGrp="1"/>
          </p:cNvSpPr>
          <p:nvPr>
            <p:ph type="body" sz="quarter" idx="10" hasCustomPrompt="1"/>
          </p:nvPr>
        </p:nvSpPr>
        <p:spPr>
          <a:xfrm>
            <a:off x="387290" y="5663312"/>
            <a:ext cx="11423710" cy="223138"/>
          </a:xfrm>
        </p:spPr>
        <p:txBody>
          <a:bodyPr lIns="0" tIns="91440" rIns="0" bIns="0" anchor="b">
            <a:spAutoFit/>
          </a:bodyPr>
          <a:lstStyle>
            <a:lvl1pPr marL="0" indent="0">
              <a:lnSpc>
                <a:spcPct val="85000"/>
              </a:lnSpc>
              <a:spcBef>
                <a:spcPts val="100"/>
              </a:spcBef>
              <a:buNone/>
              <a:defRPr sz="1000"/>
            </a:lvl1pPr>
          </a:lstStyle>
          <a:p>
            <a:pPr lvl="0"/>
            <a:r>
              <a:rPr lang="en-US" dirty="0" smtClean="0"/>
              <a:t>Disclosures</a:t>
            </a:r>
            <a:endParaRPr lang="en-US" dirty="0"/>
          </a:p>
        </p:txBody>
      </p:sp>
      <p:sp>
        <p:nvSpPr>
          <p:cNvPr id="9" name="Slide Number Placeholder 2"/>
          <p:cNvSpPr>
            <a:spLocks noGrp="1"/>
          </p:cNvSpPr>
          <p:nvPr>
            <p:ph type="sldNum" sz="quarter" idx="11"/>
          </p:nvPr>
        </p:nvSpPr>
        <p:spPr>
          <a:xfrm>
            <a:off x="11369028" y="6591925"/>
            <a:ext cx="435682" cy="129550"/>
          </a:xfrm>
        </p:spPr>
        <p:txBody>
          <a:bodyPr/>
          <a:lstStyle>
            <a:lvl1pPr>
              <a:defRPr>
                <a:solidFill>
                  <a:schemeClr val="bg1"/>
                </a:solidFill>
              </a:defRPr>
            </a:lvl1pPr>
          </a:lstStyle>
          <a:p>
            <a:fld id="{496F6AEA-BFCE-644B-B5DE-06784F16BF6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55188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nt Cover option 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0" y="6325563"/>
            <a:ext cx="9112102" cy="53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rgbClr val="FFFFFF"/>
              </a:solidFill>
            </a:endParaRPr>
          </a:p>
        </p:txBody>
      </p:sp>
      <p:sp>
        <p:nvSpPr>
          <p:cNvPr id="18" name="Rectangle 17"/>
          <p:cNvSpPr/>
          <p:nvPr userDrawn="1"/>
        </p:nvSpPr>
        <p:spPr>
          <a:xfrm>
            <a:off x="0" y="5202196"/>
            <a:ext cx="12192000" cy="1655804"/>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0"/>
          </p:nvPr>
        </p:nvSpPr>
        <p:spPr bwMode="gray">
          <a:xfrm>
            <a:off x="0" y="950913"/>
            <a:ext cx="12192000" cy="5907087"/>
          </a:xfrm>
        </p:spPr>
        <p:txBody>
          <a:bodyPr/>
          <a:lstStyle/>
          <a:p>
            <a:endParaRPr lang="en-US"/>
          </a:p>
        </p:txBody>
      </p:sp>
      <p:sp>
        <p:nvSpPr>
          <p:cNvPr id="19" name="Right Triangle 18"/>
          <p:cNvSpPr/>
          <p:nvPr userDrawn="1"/>
        </p:nvSpPr>
        <p:spPr>
          <a:xfrm flipH="1">
            <a:off x="10536936" y="5202936"/>
            <a:ext cx="1655064" cy="1655064"/>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sp>
        <p:nvSpPr>
          <p:cNvPr id="14" name="Title 13"/>
          <p:cNvSpPr>
            <a:spLocks noGrp="1"/>
          </p:cNvSpPr>
          <p:nvPr>
            <p:ph type="title" hasCustomPrompt="1"/>
          </p:nvPr>
        </p:nvSpPr>
        <p:spPr bwMode="gray">
          <a:xfrm>
            <a:off x="352946" y="5734632"/>
            <a:ext cx="10084260" cy="590931"/>
          </a:xfrm>
          <a:effectLst/>
        </p:spPr>
        <p:txBody>
          <a:bodyPr wrap="square" lIns="0" tIns="45720" rIns="0" bIns="45720" anchor="ctr">
            <a:spAutoFit/>
          </a:bodyPr>
          <a:lstStyle>
            <a:lvl1pPr algn="l">
              <a:defRPr sz="3600" baseline="0">
                <a:solidFill>
                  <a:schemeClr val="bg1"/>
                </a:solidFill>
                <a:effectLst/>
                <a:latin typeface="+mj-lt"/>
              </a:defRPr>
            </a:lvl1pPr>
          </a:lstStyle>
          <a:p>
            <a:r>
              <a:rPr lang="en-US" dirty="0" smtClean="0"/>
              <a:t>Event title here</a:t>
            </a:r>
            <a:endParaRPr lang="en-US" dirty="0"/>
          </a:p>
        </p:txBody>
      </p:sp>
    </p:spTree>
    <p:extLst>
      <p:ext uri="{BB962C8B-B14F-4D97-AF65-F5344CB8AC3E}">
        <p14:creationId xmlns:p14="http://schemas.microsoft.com/office/powerpoint/2010/main" val="311435469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nt title option 1">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3"/>
          <p:cNvSpPr>
            <a:spLocks noGrp="1"/>
          </p:cNvSpPr>
          <p:nvPr userDrawn="1">
            <p:ph type="title" hasCustomPrompt="1"/>
          </p:nvPr>
        </p:nvSpPr>
        <p:spPr>
          <a:xfrm>
            <a:off x="381000" y="1895680"/>
            <a:ext cx="11430002"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smtClean="0"/>
              <a:t>Presentation Title</a:t>
            </a:r>
            <a:endParaRPr lang="en-US" dirty="0"/>
          </a:p>
        </p:txBody>
      </p:sp>
      <p:sp>
        <p:nvSpPr>
          <p:cNvPr id="11" name="Subtitle 2"/>
          <p:cNvSpPr>
            <a:spLocks noGrp="1"/>
          </p:cNvSpPr>
          <p:nvPr userDrawn="1">
            <p:ph type="subTitle" idx="1" hasCustomPrompt="1"/>
          </p:nvPr>
        </p:nvSpPr>
        <p:spPr>
          <a:xfrm>
            <a:off x="381001" y="2641928"/>
            <a:ext cx="11430000"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p>
        </p:txBody>
      </p:sp>
      <p:sp>
        <p:nvSpPr>
          <p:cNvPr id="3" name="Text Placeholder 2"/>
          <p:cNvSpPr>
            <a:spLocks noGrp="1"/>
          </p:cNvSpPr>
          <p:nvPr userDrawn="1">
            <p:ph type="body" sz="quarter" idx="10" hasCustomPrompt="1"/>
          </p:nvPr>
        </p:nvSpPr>
        <p:spPr>
          <a:xfrm>
            <a:off x="381000" y="4313522"/>
            <a:ext cx="11430001" cy="276999"/>
          </a:xfrm>
        </p:spPr>
        <p:txBody>
          <a:bodyPr wrap="square" lIns="0" tIns="0" rIns="0" bIns="0">
            <a:spAutoFit/>
          </a:bodyPr>
          <a:lstStyle>
            <a:lvl1pPr marL="0" indent="0" algn="ctr">
              <a:buNone/>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Name and Title</a:t>
            </a:r>
            <a:endParaRPr lang="en-US" dirty="0"/>
          </a:p>
        </p:txBody>
      </p:sp>
      <p:pic>
        <p:nvPicPr>
          <p:cNvPr id="18" name="Picture 17"/>
          <p:cNvPicPr>
            <a:picLocks noChangeAspect="1"/>
          </p:cNvPicPr>
          <p:nvPr userDrawn="1"/>
        </p:nvPicPr>
        <p:blipFill rotWithShape="1">
          <a:blip r:embed="rId2"/>
          <a:srcRect l="45531" t="5674" r="6138" b="68440"/>
          <a:stretch/>
        </p:blipFill>
        <p:spPr>
          <a:xfrm>
            <a:off x="10379413" y="155643"/>
            <a:ext cx="1634247" cy="71011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grpSp>
        <p:nvGrpSpPr>
          <p:cNvPr id="15" name="Group 14"/>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3" name="Text Placeholder 2"/>
          <p:cNvSpPr>
            <a:spLocks noGrp="1"/>
          </p:cNvSpPr>
          <p:nvPr>
            <p:ph type="body" sz="quarter" idx="13" hasCustomPrompt="1"/>
          </p:nvPr>
        </p:nvSpPr>
        <p:spPr>
          <a:xfrm>
            <a:off x="381000" y="5663312"/>
            <a:ext cx="11444056" cy="223138"/>
          </a:xfrm>
        </p:spPr>
        <p:txBody>
          <a:bodyPr lIns="0" tIns="91440" rIns="0" bIns="0" anchor="b">
            <a:spAutoFit/>
          </a:bodyPr>
          <a:lstStyle>
            <a:lvl1pPr marL="0" indent="0">
              <a:lnSpc>
                <a:spcPct val="85000"/>
              </a:lnSpc>
              <a:spcBef>
                <a:spcPts val="100"/>
              </a:spcBef>
              <a:buNone/>
              <a:defRPr sz="1000"/>
            </a:lvl1pPr>
          </a:lstStyle>
          <a:p>
            <a:pPr lvl="0"/>
            <a:r>
              <a:rPr lang="en-US" dirty="0" smtClean="0"/>
              <a:t>Disclosures</a:t>
            </a:r>
            <a:endParaRPr lang="en-US" dirty="0"/>
          </a:p>
        </p:txBody>
      </p:sp>
      <p:sp>
        <p:nvSpPr>
          <p:cNvPr id="16" name="Text Placeholder 7"/>
          <p:cNvSpPr>
            <a:spLocks noGrp="1"/>
          </p:cNvSpPr>
          <p:nvPr>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Compliance code</a:t>
            </a:r>
            <a:endParaRPr lang="en-US" dirty="0"/>
          </a:p>
        </p:txBody>
      </p:sp>
    </p:spTree>
    <p:extLst>
      <p:ext uri="{BB962C8B-B14F-4D97-AF65-F5344CB8AC3E}">
        <p14:creationId xmlns:p14="http://schemas.microsoft.com/office/powerpoint/2010/main" val="15696370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vent cover option 2">
    <p:bg>
      <p:bgPr>
        <a:gradFill flip="none" rotWithShape="1">
          <a:gsLst>
            <a:gs pos="0">
              <a:schemeClr val="accent6">
                <a:lumMod val="0"/>
                <a:lumOff val="100000"/>
              </a:schemeClr>
            </a:gs>
            <a:gs pos="84000">
              <a:schemeClr val="bg1"/>
            </a:gs>
            <a:gs pos="68000">
              <a:schemeClr val="bg1"/>
            </a:gs>
            <a:gs pos="100000">
              <a:srgbClr val="D9D9D6"/>
            </a:gs>
            <a:gs pos="50000">
              <a:srgbClr val="D9D9D6"/>
            </a:gs>
          </a:gsLst>
          <a:lin ang="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3"/>
          <p:cNvSpPr>
            <a:spLocks noGrp="1"/>
          </p:cNvSpPr>
          <p:nvPr>
            <p:ph type="title" hasCustomPrompt="1"/>
          </p:nvPr>
        </p:nvSpPr>
        <p:spPr>
          <a:xfrm>
            <a:off x="6497327" y="2297854"/>
            <a:ext cx="5293346" cy="1325563"/>
          </a:xfrm>
          <a:effectLst/>
        </p:spPr>
        <p:txBody>
          <a:bodyPr lIns="0" tIns="0" rIns="0" bIns="0" anchor="ctr"/>
          <a:lstStyle>
            <a:lvl1pPr algn="ctr">
              <a:defRPr>
                <a:solidFill>
                  <a:schemeClr val="tx1"/>
                </a:solidFill>
                <a:effectLst/>
              </a:defRPr>
            </a:lvl1pPr>
          </a:lstStyle>
          <a:p>
            <a:r>
              <a:rPr lang="en-US" dirty="0" smtClean="0"/>
              <a:t>Event Title here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671" y="369119"/>
            <a:ext cx="1460744" cy="617886"/>
          </a:xfrm>
          <a:prstGeom prst="rect">
            <a:avLst/>
          </a:prstGeom>
          <a:ln>
            <a:noFill/>
          </a:ln>
        </p:spPr>
      </p:pic>
      <p:grpSp>
        <p:nvGrpSpPr>
          <p:cNvPr id="25" name="Group 24"/>
          <p:cNvGrpSpPr/>
          <p:nvPr userDrawn="1"/>
        </p:nvGrpSpPr>
        <p:grpSpPr>
          <a:xfrm>
            <a:off x="0" y="5915026"/>
            <a:ext cx="12192000" cy="942976"/>
            <a:chOff x="0" y="5955959"/>
            <a:chExt cx="12192000" cy="902043"/>
          </a:xfrm>
        </p:grpSpPr>
        <p:sp>
          <p:nvSpPr>
            <p:cNvPr id="26" name="Rectangle 25"/>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ight Triangle 26"/>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3" name="Picture Placeholder 2"/>
          <p:cNvSpPr>
            <a:spLocks noGrp="1"/>
          </p:cNvSpPr>
          <p:nvPr>
            <p:ph type="pic" sz="quarter" idx="10"/>
          </p:nvPr>
        </p:nvSpPr>
        <p:spPr>
          <a:xfrm>
            <a:off x="0" y="0"/>
            <a:ext cx="6094413" cy="6027738"/>
          </a:xfrm>
        </p:spPr>
        <p:txBody>
          <a:bodyPr/>
          <a:lstStyle/>
          <a:p>
            <a:endParaRPr lang="en-US"/>
          </a:p>
        </p:txBody>
      </p:sp>
    </p:spTree>
    <p:extLst>
      <p:ext uri="{BB962C8B-B14F-4D97-AF65-F5344CB8AC3E}">
        <p14:creationId xmlns:p14="http://schemas.microsoft.com/office/powerpoint/2010/main" val="6175497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vent title option 2">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6096000" cy="5954713"/>
          </a:xfrm>
        </p:spPr>
        <p:txBody>
          <a:bodyPr/>
          <a:lstStyle/>
          <a:p>
            <a:endParaRPr lang="en-US"/>
          </a:p>
        </p:txBody>
      </p:sp>
      <p:sp>
        <p:nvSpPr>
          <p:cNvPr id="4" name="Rectangle 3"/>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a:spLocks noGrp="1"/>
          </p:cNvSpPr>
          <p:nvPr userDrawn="1">
            <p:ph type="subTitle" idx="1" hasCustomPrompt="1"/>
          </p:nvPr>
        </p:nvSpPr>
        <p:spPr>
          <a:xfrm>
            <a:off x="6497325" y="2864426"/>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8" name="Title 13"/>
          <p:cNvSpPr>
            <a:spLocks noGrp="1"/>
          </p:cNvSpPr>
          <p:nvPr userDrawn="1">
            <p:ph type="title" hasCustomPrompt="1"/>
          </p:nvPr>
        </p:nvSpPr>
        <p:spPr>
          <a:xfrm>
            <a:off x="6497327" y="2223131"/>
            <a:ext cx="5293346" cy="498598"/>
          </a:xfrm>
          <a:effectLst/>
        </p:spPr>
        <p:txBody>
          <a:bodyPr wrap="square" lIns="0" tIns="0" rIns="0" bIns="0" anchor="b">
            <a:spAutoFit/>
          </a:bodyPr>
          <a:lstStyle>
            <a:lvl1pPr algn="ctr">
              <a:defRPr sz="3600">
                <a:solidFill>
                  <a:schemeClr val="accent6"/>
                </a:solidFill>
                <a:effectLst/>
              </a:defRPr>
            </a:lvl1pPr>
          </a:lstStyle>
          <a:p>
            <a:r>
              <a:rPr lang="en-US" dirty="0" smtClean="0"/>
              <a:t>Presentation Title</a:t>
            </a:r>
            <a:endParaRPr lang="en-US" dirty="0"/>
          </a:p>
        </p:txBody>
      </p:sp>
      <p:sp>
        <p:nvSpPr>
          <p:cNvPr id="11" name="Text Placeholder 4"/>
          <p:cNvSpPr>
            <a:spLocks noGrp="1"/>
          </p:cNvSpPr>
          <p:nvPr userDrawn="1">
            <p:ph type="body" sz="quarter" idx="11" hasCustomPrompt="1"/>
          </p:nvPr>
        </p:nvSpPr>
        <p:spPr>
          <a:xfrm>
            <a:off x="6497325" y="4410841"/>
            <a:ext cx="5293347" cy="350865"/>
          </a:xfrm>
        </p:spPr>
        <p:txBody>
          <a:bodyPr wrap="square">
            <a:spAutoFit/>
          </a:bodyPr>
          <a:lstStyle>
            <a:lvl1pPr marL="0" indent="0" algn="ctr">
              <a:buNone/>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Name and Title</a:t>
            </a:r>
            <a:endParaRPr lang="en-U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grpSp>
        <p:nvGrpSpPr>
          <p:cNvPr id="16" name="Group 15"/>
          <p:cNvGrpSpPr/>
          <p:nvPr userDrawn="1"/>
        </p:nvGrpSpPr>
        <p:grpSpPr>
          <a:xfrm>
            <a:off x="0" y="5915026"/>
            <a:ext cx="12192000" cy="942976"/>
            <a:chOff x="0" y="5955959"/>
            <a:chExt cx="12192000" cy="902043"/>
          </a:xfrm>
        </p:grpSpPr>
        <p:sp>
          <p:nvSpPr>
            <p:cNvPr id="18" name="Rectangle 17"/>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ight Triangle 18"/>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7" name="Text Placeholder 7"/>
          <p:cNvSpPr>
            <a:spLocks noGrp="1"/>
          </p:cNvSpPr>
          <p:nvPr userDrawn="1">
            <p:ph type="body" sz="quarter" idx="12" hasCustomPrompt="1"/>
          </p:nvPr>
        </p:nvSpPr>
        <p:spPr>
          <a:xfrm>
            <a:off x="11191681" y="6597408"/>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Compliance code</a:t>
            </a:r>
            <a:endParaRPr lang="en-US" dirty="0"/>
          </a:p>
        </p:txBody>
      </p:sp>
      <p:sp>
        <p:nvSpPr>
          <p:cNvPr id="14" name="Text Placeholder 2"/>
          <p:cNvSpPr>
            <a:spLocks noGrp="1"/>
          </p:cNvSpPr>
          <p:nvPr>
            <p:ph type="body" sz="quarter" idx="10" hasCustomPrompt="1"/>
          </p:nvPr>
        </p:nvSpPr>
        <p:spPr>
          <a:xfrm>
            <a:off x="6497325" y="5042517"/>
            <a:ext cx="5292222" cy="843933"/>
          </a:xfrm>
        </p:spPr>
        <p:txBody>
          <a:bodyPr lIns="0" tIns="0" rIns="0" bIns="0" anchor="b">
            <a:normAutofit/>
          </a:bodyPr>
          <a:lstStyle>
            <a:lvl1pPr marL="0" indent="0">
              <a:lnSpc>
                <a:spcPct val="85000"/>
              </a:lnSpc>
              <a:spcBef>
                <a:spcPts val="100"/>
              </a:spcBef>
              <a:buNone/>
              <a:defRPr sz="1000"/>
            </a:lvl1pPr>
          </a:lstStyle>
          <a:p>
            <a:pPr lvl="0"/>
            <a:r>
              <a:rPr lang="en-US" dirty="0" smtClean="0"/>
              <a:t>Disclosures</a:t>
            </a:r>
            <a:endParaRPr lang="en-US" dirty="0"/>
          </a:p>
        </p:txBody>
      </p:sp>
    </p:spTree>
    <p:extLst>
      <p:ext uri="{BB962C8B-B14F-4D97-AF65-F5344CB8AC3E}">
        <p14:creationId xmlns:p14="http://schemas.microsoft.com/office/powerpoint/2010/main" val="30874474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9232" y="1694689"/>
            <a:ext cx="10871200" cy="1470025"/>
          </a:xfrm>
          <a:prstGeom prst="rect">
            <a:avLst/>
          </a:prstGeom>
        </p:spPr>
        <p:txBody>
          <a:bodyPr anchor="t">
            <a:normAutofit/>
          </a:bodyPr>
          <a:lstStyle>
            <a:lvl1pPr algn="l">
              <a:defRPr sz="2400" spc="0">
                <a:solidFill>
                  <a:srgbClr val="960032"/>
                </a:solidFill>
                <a:latin typeface="Arial" pitchFamily="34" charset="0"/>
                <a:cs typeface="Arial" pitchFamily="34" charset="0"/>
              </a:defRPr>
            </a:lvl1pPr>
          </a:lstStyle>
          <a:p>
            <a:r>
              <a:rPr lang="en-US" smtClean="0"/>
              <a:t>Click to edit Master title style</a:t>
            </a:r>
            <a:endParaRPr lang="en-US" dirty="0"/>
          </a:p>
        </p:txBody>
      </p:sp>
      <p:sp>
        <p:nvSpPr>
          <p:cNvPr id="18" name="Text Placeholder 17"/>
          <p:cNvSpPr>
            <a:spLocks noGrp="1"/>
          </p:cNvSpPr>
          <p:nvPr>
            <p:ph type="body" sz="quarter" idx="13"/>
          </p:nvPr>
        </p:nvSpPr>
        <p:spPr>
          <a:xfrm>
            <a:off x="459232" y="286138"/>
            <a:ext cx="8940800"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FA2FCB1A-DFD9-4440-B884-0EE3B3ED42FF}" type="datetime1">
              <a:rPr lang="en-US"/>
              <a:pPr>
                <a:defRPr/>
              </a:pPr>
              <a:t>2/13/2020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524B7AF-06B3-4BAA-AF90-9DDF1214CA3E}" type="slidenum">
              <a:rPr lang="en-US"/>
              <a:pPr>
                <a:defRPr/>
              </a:pPr>
              <a:t>‹#›</a:t>
            </a:fld>
            <a:endParaRPr lang="en-US"/>
          </a:p>
        </p:txBody>
      </p:sp>
    </p:spTree>
    <p:extLst>
      <p:ext uri="{BB962C8B-B14F-4D97-AF65-F5344CB8AC3E}">
        <p14:creationId xmlns:p14="http://schemas.microsoft.com/office/powerpoint/2010/main" val="98046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 Cov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257"/>
            <a:ext cx="6096000" cy="5959324"/>
          </a:xfrm>
          <a:prstGeom prst="rect">
            <a:avLst/>
          </a:prstGeom>
        </p:spPr>
      </p:pic>
      <p:sp>
        <p:nvSpPr>
          <p:cNvPr id="4" name="Rectangle 3"/>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a:spLocks noGrp="1"/>
          </p:cNvSpPr>
          <p:nvPr userDrawn="1">
            <p:ph type="subTitle" idx="1" hasCustomPrompt="1"/>
          </p:nvPr>
        </p:nvSpPr>
        <p:spPr>
          <a:xfrm>
            <a:off x="6497325" y="2866454"/>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8" name="Title 13"/>
          <p:cNvSpPr>
            <a:spLocks noGrp="1"/>
          </p:cNvSpPr>
          <p:nvPr userDrawn="1">
            <p:ph type="title" hasCustomPrompt="1"/>
          </p:nvPr>
        </p:nvSpPr>
        <p:spPr>
          <a:xfrm>
            <a:off x="6497327" y="2225159"/>
            <a:ext cx="5293346" cy="498598"/>
          </a:xfrm>
          <a:effectLst/>
        </p:spPr>
        <p:txBody>
          <a:bodyPr wrap="square" lIns="0" tIns="0" rIns="0" bIns="0" anchor="b">
            <a:spAutoFit/>
          </a:bodyPr>
          <a:lstStyle>
            <a:lvl1pPr algn="ctr">
              <a:defRPr sz="3600">
                <a:solidFill>
                  <a:schemeClr val="accent6"/>
                </a:solidFill>
                <a:effectLst/>
              </a:defRPr>
            </a:lvl1pPr>
          </a:lstStyle>
          <a:p>
            <a:r>
              <a:rPr lang="en-US" dirty="0" smtClean="0"/>
              <a:t>Presentation Title</a:t>
            </a:r>
            <a:endParaRPr lang="en-US" dirty="0"/>
          </a:p>
        </p:txBody>
      </p:sp>
      <p:sp>
        <p:nvSpPr>
          <p:cNvPr id="11" name="Text Placeholder 4"/>
          <p:cNvSpPr>
            <a:spLocks noGrp="1"/>
          </p:cNvSpPr>
          <p:nvPr userDrawn="1">
            <p:ph type="body" sz="quarter" idx="11" hasCustomPrompt="1"/>
          </p:nvPr>
        </p:nvSpPr>
        <p:spPr>
          <a:xfrm>
            <a:off x="6497325" y="4410841"/>
            <a:ext cx="5293347" cy="350865"/>
          </a:xfrm>
        </p:spPr>
        <p:txBody>
          <a:bodyPr wrap="square">
            <a:spAutoFit/>
          </a:bodyPr>
          <a:lstStyle>
            <a:lvl1pPr marL="0" indent="0" algn="ctr">
              <a:buNone/>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Name and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1671" y="369119"/>
            <a:ext cx="1460744" cy="617886"/>
          </a:xfrm>
          <a:prstGeom prst="rect">
            <a:avLst/>
          </a:prstGeom>
          <a:ln>
            <a:noFill/>
          </a:ln>
        </p:spPr>
      </p:pic>
      <p:grpSp>
        <p:nvGrpSpPr>
          <p:cNvPr id="3" name="Group 2"/>
          <p:cNvGrpSpPr/>
          <p:nvPr userDrawn="1"/>
        </p:nvGrpSpPr>
        <p:grpSpPr>
          <a:xfrm>
            <a:off x="0" y="5915026"/>
            <a:ext cx="12192000" cy="942976"/>
            <a:chOff x="0" y="5955959"/>
            <a:chExt cx="12192000" cy="902043"/>
          </a:xfrm>
        </p:grpSpPr>
        <p:sp>
          <p:nvSpPr>
            <p:cNvPr id="20" name="Rectangle 19"/>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ight Triangle 21"/>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7" name="Text Placeholder 7"/>
          <p:cNvSpPr>
            <a:spLocks noGrp="1"/>
          </p:cNvSpPr>
          <p:nvPr userDrawn="1">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Compliance code</a:t>
            </a:r>
            <a:endParaRPr lang="en-US" dirty="0"/>
          </a:p>
        </p:txBody>
      </p:sp>
      <p:sp>
        <p:nvSpPr>
          <p:cNvPr id="15" name="Text Placeholder 2"/>
          <p:cNvSpPr>
            <a:spLocks noGrp="1"/>
          </p:cNvSpPr>
          <p:nvPr>
            <p:ph type="body" sz="quarter" idx="10" hasCustomPrompt="1"/>
          </p:nvPr>
        </p:nvSpPr>
        <p:spPr>
          <a:xfrm>
            <a:off x="6497325" y="5663312"/>
            <a:ext cx="5292222" cy="223138"/>
          </a:xfrm>
        </p:spPr>
        <p:txBody>
          <a:bodyPr lIns="0" tIns="91440" rIns="0" bIns="0" anchor="b">
            <a:spAutoFit/>
          </a:bodyPr>
          <a:lstStyle>
            <a:lvl1pPr marL="0" indent="0">
              <a:lnSpc>
                <a:spcPct val="85000"/>
              </a:lnSpc>
              <a:spcBef>
                <a:spcPts val="100"/>
              </a:spcBef>
              <a:buNone/>
              <a:defRPr sz="1000"/>
            </a:lvl1pPr>
          </a:lstStyle>
          <a:p>
            <a:pPr lvl="0"/>
            <a:r>
              <a:rPr lang="en-US" dirty="0" smtClean="0"/>
              <a:t>Disclosures</a:t>
            </a:r>
            <a:endParaRPr lang="en-US" dirty="0"/>
          </a:p>
        </p:txBody>
      </p:sp>
      <p:sp>
        <p:nvSpPr>
          <p:cNvPr id="16" name="TextBox 15"/>
          <p:cNvSpPr txBox="1"/>
          <p:nvPr userDrawn="1"/>
        </p:nvSpPr>
        <p:spPr>
          <a:xfrm>
            <a:off x="387289" y="6568843"/>
            <a:ext cx="8102441" cy="184666"/>
          </a:xfrm>
          <a:prstGeom prst="rect">
            <a:avLst/>
          </a:prstGeom>
          <a:noFill/>
        </p:spPr>
        <p:txBody>
          <a:bodyPr wrap="square" lIns="0" tIns="0" rIns="0" bIns="0" rtlCol="0" anchor="ctr" anchorCtr="0">
            <a:spAutoFit/>
          </a:bodyPr>
          <a:lstStyle/>
          <a:p>
            <a:r>
              <a:rPr lang="en-US" sz="1200" b="1" dirty="0" smtClean="0">
                <a:solidFill>
                  <a:srgbClr val="FFFFFF"/>
                </a:solidFill>
              </a:rPr>
              <a:t>FOR INVESTMENT PROFESSIONAL AND INSTITUTIONAL USE ONLY. Should not be shown, quoted, or distributed to the public.</a:t>
            </a:r>
            <a:endParaRPr lang="en-US" sz="1200" b="1" dirty="0">
              <a:solidFill>
                <a:srgbClr val="FFFFFF"/>
              </a:solidFill>
            </a:endParaRPr>
          </a:p>
        </p:txBody>
      </p:sp>
    </p:spTree>
    <p:extLst>
      <p:ext uri="{BB962C8B-B14F-4D97-AF65-F5344CB8AC3E}">
        <p14:creationId xmlns:p14="http://schemas.microsoft.com/office/powerpoint/2010/main" val="678777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XXXXX.X</a:t>
            </a:r>
            <a:endParaRPr lang="en-US" dirty="0"/>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Tree>
    <p:extLst>
      <p:ext uri="{BB962C8B-B14F-4D97-AF65-F5344CB8AC3E}">
        <p14:creationId xmlns:p14="http://schemas.microsoft.com/office/powerpoint/2010/main" val="33111820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5" name="Content Placeholder 4"/>
          <p:cNvSpPr>
            <a:spLocks noGrp="1"/>
          </p:cNvSpPr>
          <p:nvPr>
            <p:ph sz="quarter" idx="11" hasCustomPrompt="1"/>
          </p:nvPr>
        </p:nvSpPr>
        <p:spPr>
          <a:xfrm>
            <a:off x="390525" y="6377554"/>
            <a:ext cx="11414185" cy="176972"/>
          </a:xfrm>
        </p:spPr>
        <p:txBody>
          <a:bodyPr lIns="0" tIns="45720" rIns="0" bIns="0" anchor="b"/>
          <a:lstStyle>
            <a:lvl1pPr marL="0" indent="0">
              <a:lnSpc>
                <a:spcPct val="85000"/>
              </a:lnSpc>
              <a:spcBef>
                <a:spcPts val="100"/>
              </a:spcBef>
              <a:buNone/>
              <a:defRPr sz="1000"/>
            </a:lvl1pPr>
            <a:lvl2pPr marL="238125" indent="0">
              <a:buNone/>
              <a:defRPr sz="900"/>
            </a:lvl2pPr>
            <a:lvl3pPr marL="465137" indent="0">
              <a:buNone/>
              <a:defRPr sz="900"/>
            </a:lvl3pPr>
            <a:lvl4pPr marL="635000" indent="0">
              <a:buNone/>
              <a:defRPr sz="900"/>
            </a:lvl4pPr>
            <a:lvl5pPr marL="803275" indent="0">
              <a:buNone/>
              <a:defRPr sz="900"/>
            </a:lvl5pPr>
          </a:lstStyle>
          <a:p>
            <a:pPr lvl="0"/>
            <a:r>
              <a:rPr lang="en-US" dirty="0" smtClean="0"/>
              <a:t>Notes and Sources</a:t>
            </a: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XXXXX.X</a:t>
            </a:r>
            <a:endParaRPr lang="en-US" dirty="0"/>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Tree>
    <p:extLst>
      <p:ext uri="{BB962C8B-B14F-4D97-AF65-F5344CB8AC3E}">
        <p14:creationId xmlns:p14="http://schemas.microsoft.com/office/powerpoint/2010/main" val="9435828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79770" y="6030631"/>
            <a:ext cx="1143123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7" name="Text Placeholder 4"/>
          <p:cNvSpPr>
            <a:spLocks noGrp="1"/>
          </p:cNvSpPr>
          <p:nvPr>
            <p:ph type="body" sz="quarter" idx="14"/>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grpSp>
        <p:nvGrpSpPr>
          <p:cNvPr id="4" name="Group 3"/>
          <p:cNvGrpSpPr/>
          <p:nvPr userDrawn="1"/>
        </p:nvGrpSpPr>
        <p:grpSpPr>
          <a:xfrm>
            <a:off x="-4296" y="6227948"/>
            <a:ext cx="12196296" cy="285746"/>
            <a:chOff x="-4296" y="6227948"/>
            <a:chExt cx="12196296" cy="285746"/>
          </a:xfrm>
        </p:grpSpPr>
        <p:sp>
          <p:nvSpPr>
            <p:cNvPr id="9" name="Rectangle 8"/>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Isosceles Triangle 1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1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6" name="Content Placeholder 10"/>
          <p:cNvSpPr>
            <a:spLocks noGrp="1"/>
          </p:cNvSpPr>
          <p:nvPr>
            <p:ph sz="quarter" idx="15" hasCustomPrompt="1"/>
          </p:nvPr>
        </p:nvSpPr>
        <p:spPr>
          <a:xfrm>
            <a:off x="1454282" y="6252552"/>
            <a:ext cx="10350428" cy="236538"/>
          </a:xfrm>
        </p:spPr>
        <p:txBody>
          <a:bodyPr lIns="0" tIns="0" rIns="0" bIns="0" anchor="ctr">
            <a:noAutofit/>
          </a:bodyPr>
          <a:lstStyle>
            <a:lvl1pPr marL="0" indent="0" algn="r">
              <a:buNone/>
              <a:defRPr sz="1600">
                <a:solidFill>
                  <a:schemeClr val="tx1"/>
                </a:solidFill>
                <a:latin typeface="+mn-lt"/>
              </a:defRPr>
            </a:lvl1pPr>
            <a:lvl2pPr marL="238125" indent="0">
              <a:buNone/>
              <a:defRPr>
                <a:solidFill>
                  <a:schemeClr val="bg1"/>
                </a:solidFill>
              </a:defRPr>
            </a:lvl2pPr>
            <a:lvl3pPr marL="465137" indent="0">
              <a:buNone/>
              <a:defRPr>
                <a:solidFill>
                  <a:schemeClr val="bg1"/>
                </a:solidFill>
              </a:defRPr>
            </a:lvl3pPr>
            <a:lvl4pPr marL="635000" indent="0">
              <a:buNone/>
              <a:defRPr>
                <a:solidFill>
                  <a:schemeClr val="bg1"/>
                </a:solidFill>
              </a:defRPr>
            </a:lvl4pPr>
            <a:lvl5pPr marL="803275" indent="0">
              <a:buNone/>
              <a:defRPr>
                <a:solidFill>
                  <a:schemeClr val="bg1"/>
                </a:solidFill>
              </a:defRPr>
            </a:lvl5pPr>
          </a:lstStyle>
          <a:p>
            <a:pPr lvl="0"/>
            <a:r>
              <a:rPr lang="en-US" dirty="0" smtClean="0"/>
              <a:t>Strapline text here</a:t>
            </a:r>
            <a:endParaRPr lang="en-US" dirty="0"/>
          </a:p>
        </p:txBody>
      </p:sp>
    </p:spTree>
    <p:extLst>
      <p:ext uri="{BB962C8B-B14F-4D97-AF65-F5344CB8AC3E}">
        <p14:creationId xmlns:p14="http://schemas.microsoft.com/office/powerpoint/2010/main" val="375238017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92676" y="6376853"/>
            <a:ext cx="11418324"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6" name="Text Placeholder 5"/>
          <p:cNvSpPr>
            <a:spLocks noGrp="1"/>
          </p:cNvSpPr>
          <p:nvPr>
            <p:ph type="body" sz="quarter" idx="14"/>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Tree>
    <p:extLst>
      <p:ext uri="{BB962C8B-B14F-4D97-AF65-F5344CB8AC3E}">
        <p14:creationId xmlns:p14="http://schemas.microsoft.com/office/powerpoint/2010/main" val="315183959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strapline">
    <p:spTree>
      <p:nvGrpSpPr>
        <p:cNvPr id="1" name=""/>
        <p:cNvGrpSpPr/>
        <p:nvPr/>
      </p:nvGrpSpPr>
      <p:grpSpPr>
        <a:xfrm>
          <a:off x="0" y="0"/>
          <a:ext cx="0" cy="0"/>
          <a:chOff x="0" y="0"/>
          <a:chExt cx="0" cy="0"/>
        </a:xfrm>
      </p:grpSpPr>
      <p:grpSp>
        <p:nvGrpSpPr>
          <p:cNvPr id="19" name="Group 18"/>
          <p:cNvGrpSpPr/>
          <p:nvPr userDrawn="1"/>
        </p:nvGrpSpPr>
        <p:grpSpPr>
          <a:xfrm>
            <a:off x="-4296" y="6227948"/>
            <a:ext cx="12196296" cy="285746"/>
            <a:chOff x="-4296" y="6227948"/>
            <a:chExt cx="12196296" cy="285746"/>
          </a:xfrm>
        </p:grpSpPr>
        <p:sp>
          <p:nvSpPr>
            <p:cNvPr id="20" name="Rectangle 19"/>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Freeform 2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Freeform 2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Isosceles Triangle 2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Freeform 2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81000" y="6030631"/>
            <a:ext cx="1143000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6" name="Text Placeholder 5"/>
          <p:cNvSpPr>
            <a:spLocks noGrp="1"/>
          </p:cNvSpPr>
          <p:nvPr>
            <p:ph type="body" sz="quarter" idx="14"/>
          </p:nvPr>
        </p:nvSpPr>
        <p:spPr>
          <a:xfrm>
            <a:off x="342900" y="1534012"/>
            <a:ext cx="11506200" cy="1489639"/>
          </a:xfrm>
        </p:spPr>
        <p:txBody>
          <a:bodyPr>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18" name="Content Placeholder 10"/>
          <p:cNvSpPr>
            <a:spLocks noGrp="1"/>
          </p:cNvSpPr>
          <p:nvPr>
            <p:ph sz="quarter" idx="17" hasCustomPrompt="1"/>
          </p:nvPr>
        </p:nvSpPr>
        <p:spPr>
          <a:xfrm>
            <a:off x="1454282" y="6252552"/>
            <a:ext cx="10356718" cy="236538"/>
          </a:xfrm>
        </p:spPr>
        <p:txBody>
          <a:bodyPr lIns="0" tIns="0" rIns="0" bIns="0" anchor="ctr">
            <a:noAutofit/>
          </a:bodyPr>
          <a:lstStyle>
            <a:lvl1pPr marL="0" indent="0" algn="r">
              <a:buNone/>
              <a:defRPr sz="1600">
                <a:solidFill>
                  <a:schemeClr val="tx1"/>
                </a:solidFill>
                <a:latin typeface="+mn-lt"/>
              </a:defRPr>
            </a:lvl1pPr>
            <a:lvl2pPr marL="238125" indent="0">
              <a:buNone/>
              <a:defRPr>
                <a:solidFill>
                  <a:schemeClr val="bg1"/>
                </a:solidFill>
              </a:defRPr>
            </a:lvl2pPr>
            <a:lvl3pPr marL="465137" indent="0">
              <a:buNone/>
              <a:defRPr>
                <a:solidFill>
                  <a:schemeClr val="bg1"/>
                </a:solidFill>
              </a:defRPr>
            </a:lvl3pPr>
            <a:lvl4pPr marL="635000" indent="0">
              <a:buNone/>
              <a:defRPr>
                <a:solidFill>
                  <a:schemeClr val="bg1"/>
                </a:solidFill>
              </a:defRPr>
            </a:lvl4pPr>
            <a:lvl5pPr marL="803275" indent="0">
              <a:buNone/>
              <a:defRPr>
                <a:solidFill>
                  <a:schemeClr val="bg1"/>
                </a:solidFill>
              </a:defRPr>
            </a:lvl5pPr>
          </a:lstStyle>
          <a:p>
            <a:pPr lvl="0"/>
            <a:r>
              <a:rPr lang="en-US" dirty="0" smtClean="0"/>
              <a:t>Strapline text here</a:t>
            </a:r>
            <a:endParaRPr lang="en-US" dirty="0"/>
          </a:p>
        </p:txBody>
      </p:sp>
    </p:spTree>
    <p:extLst>
      <p:ext uri="{BB962C8B-B14F-4D97-AF65-F5344CB8AC3E}">
        <p14:creationId xmlns:p14="http://schemas.microsoft.com/office/powerpoint/2010/main" val="37313354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91370" y="6376853"/>
            <a:ext cx="1141963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7" name="Chart Placeholder 6"/>
          <p:cNvSpPr>
            <a:spLocks noGrp="1"/>
          </p:cNvSpPr>
          <p:nvPr>
            <p:ph type="chart" sz="quarter" idx="14"/>
          </p:nvPr>
        </p:nvSpPr>
        <p:spPr>
          <a:xfrm>
            <a:off x="381000" y="1534011"/>
            <a:ext cx="11430000" cy="4462752"/>
          </a:xfrm>
        </p:spPr>
        <p:txBody>
          <a:bodyPr/>
          <a:lstStyle>
            <a:lvl1pPr>
              <a:defRPr>
                <a:solidFill>
                  <a:schemeClr val="tx1"/>
                </a:solidFill>
              </a:defRPr>
            </a:lvl1pPr>
          </a:lstStyle>
          <a:p>
            <a:endParaRPr lang="en-US"/>
          </a:p>
        </p:txBody>
      </p:sp>
      <p:sp>
        <p:nvSpPr>
          <p:cNvPr id="10"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Tree>
    <p:extLst>
      <p:ext uri="{BB962C8B-B14F-4D97-AF65-F5344CB8AC3E}">
        <p14:creationId xmlns:p14="http://schemas.microsoft.com/office/powerpoint/2010/main" val="2986711431"/>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and strapline">
    <p:spTree>
      <p:nvGrpSpPr>
        <p:cNvPr id="1" name=""/>
        <p:cNvGrpSpPr/>
        <p:nvPr/>
      </p:nvGrpSpPr>
      <p:grpSpPr>
        <a:xfrm>
          <a:off x="0" y="0"/>
          <a:ext cx="0" cy="0"/>
          <a:chOff x="0" y="0"/>
          <a:chExt cx="0" cy="0"/>
        </a:xfrm>
      </p:grpSpPr>
      <p:grpSp>
        <p:nvGrpSpPr>
          <p:cNvPr id="19" name="Group 18"/>
          <p:cNvGrpSpPr/>
          <p:nvPr userDrawn="1"/>
        </p:nvGrpSpPr>
        <p:grpSpPr>
          <a:xfrm>
            <a:off x="-4296" y="6227948"/>
            <a:ext cx="12196296" cy="285746"/>
            <a:chOff x="-4296" y="6227948"/>
            <a:chExt cx="12196296" cy="285746"/>
          </a:xfrm>
        </p:grpSpPr>
        <p:sp>
          <p:nvSpPr>
            <p:cNvPr id="20" name="Rectangle 19"/>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Freeform 2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Freeform 2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Isosceles Triangle 2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Freeform 2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81000" y="6030631"/>
            <a:ext cx="1143000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7" name="Chart Placeholder 6"/>
          <p:cNvSpPr>
            <a:spLocks noGrp="1"/>
          </p:cNvSpPr>
          <p:nvPr>
            <p:ph type="chart" sz="quarter" idx="14"/>
          </p:nvPr>
        </p:nvSpPr>
        <p:spPr>
          <a:xfrm>
            <a:off x="381000" y="1534011"/>
            <a:ext cx="11430000" cy="4462752"/>
          </a:xfrm>
        </p:spPr>
        <p:txBody>
          <a:bodyPr/>
          <a:lstStyle>
            <a:lvl1pPr>
              <a:defRPr>
                <a:solidFill>
                  <a:schemeClr val="tx1"/>
                </a:solidFill>
              </a:defRPr>
            </a:lvl1pPr>
          </a:lstStyle>
          <a:p>
            <a:endParaRPr lang="en-US"/>
          </a:p>
        </p:txBody>
      </p:sp>
      <p:sp>
        <p:nvSpPr>
          <p:cNvPr id="10"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18" name="Content Placeholder 10"/>
          <p:cNvSpPr>
            <a:spLocks noGrp="1"/>
          </p:cNvSpPr>
          <p:nvPr>
            <p:ph sz="quarter" idx="17" hasCustomPrompt="1"/>
          </p:nvPr>
        </p:nvSpPr>
        <p:spPr>
          <a:xfrm>
            <a:off x="1454282" y="6252552"/>
            <a:ext cx="10356718" cy="236538"/>
          </a:xfrm>
        </p:spPr>
        <p:txBody>
          <a:bodyPr lIns="0" tIns="0" rIns="0" bIns="0" anchor="ctr">
            <a:noAutofit/>
          </a:bodyPr>
          <a:lstStyle>
            <a:lvl1pPr marL="0" indent="0" algn="r">
              <a:buNone/>
              <a:defRPr sz="1600">
                <a:solidFill>
                  <a:schemeClr val="tx1"/>
                </a:solidFill>
                <a:latin typeface="+mn-lt"/>
              </a:defRPr>
            </a:lvl1pPr>
            <a:lvl2pPr marL="238125" indent="0">
              <a:buNone/>
              <a:defRPr>
                <a:solidFill>
                  <a:schemeClr val="bg1"/>
                </a:solidFill>
              </a:defRPr>
            </a:lvl2pPr>
            <a:lvl3pPr marL="465137" indent="0">
              <a:buNone/>
              <a:defRPr>
                <a:solidFill>
                  <a:schemeClr val="bg1"/>
                </a:solidFill>
              </a:defRPr>
            </a:lvl3pPr>
            <a:lvl4pPr marL="635000" indent="0">
              <a:buNone/>
              <a:defRPr>
                <a:solidFill>
                  <a:schemeClr val="bg1"/>
                </a:solidFill>
              </a:defRPr>
            </a:lvl4pPr>
            <a:lvl5pPr marL="803275" indent="0">
              <a:buNone/>
              <a:defRPr>
                <a:solidFill>
                  <a:schemeClr val="bg1"/>
                </a:solidFill>
              </a:defRPr>
            </a:lvl5pPr>
          </a:lstStyle>
          <a:p>
            <a:pPr lvl="0"/>
            <a:r>
              <a:rPr lang="en-US" dirty="0" smtClean="0"/>
              <a:t>Strapline text here</a:t>
            </a:r>
            <a:endParaRPr lang="en-US" dirty="0"/>
          </a:p>
        </p:txBody>
      </p:sp>
    </p:spTree>
    <p:extLst>
      <p:ext uri="{BB962C8B-B14F-4D97-AF65-F5344CB8AC3E}">
        <p14:creationId xmlns:p14="http://schemas.microsoft.com/office/powerpoint/2010/main" val="267351280"/>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5" name="Title 13"/>
          <p:cNvSpPr>
            <a:spLocks noGrp="1"/>
          </p:cNvSpPr>
          <p:nvPr>
            <p:ph type="title" hasCustomPrompt="1"/>
          </p:nvPr>
        </p:nvSpPr>
        <p:spPr>
          <a:xfrm>
            <a:off x="381000" y="2382614"/>
            <a:ext cx="11430000"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smtClean="0"/>
              <a:t>Section Divider Slide</a:t>
            </a:r>
            <a:endParaRPr lang="en-US" dirty="0"/>
          </a:p>
        </p:txBody>
      </p:sp>
      <p:sp>
        <p:nvSpPr>
          <p:cNvPr id="6" name="Subtitle 2"/>
          <p:cNvSpPr>
            <a:spLocks noGrp="1"/>
          </p:cNvSpPr>
          <p:nvPr>
            <p:ph type="subTitle" idx="1"/>
          </p:nvPr>
        </p:nvSpPr>
        <p:spPr>
          <a:xfrm>
            <a:off x="381000" y="3264708"/>
            <a:ext cx="11429999"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96F6AEA-BFCE-644B-B5DE-06784F16BF6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286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91370" y="6376853"/>
            <a:ext cx="1141963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7" name="Chart Placeholder 6"/>
          <p:cNvSpPr>
            <a:spLocks noGrp="1"/>
          </p:cNvSpPr>
          <p:nvPr>
            <p:ph type="chart" sz="quarter" idx="14"/>
          </p:nvPr>
        </p:nvSpPr>
        <p:spPr>
          <a:xfrm>
            <a:off x="381001" y="1534011"/>
            <a:ext cx="5495544" cy="4462752"/>
          </a:xfrm>
        </p:spPr>
        <p:txBody>
          <a:bodyPr/>
          <a:lstStyle>
            <a:lvl1pPr>
              <a:defRPr>
                <a:solidFill>
                  <a:schemeClr val="tx1"/>
                </a:solidFill>
              </a:defRPr>
            </a:lvl1pPr>
          </a:lstStyle>
          <a:p>
            <a:endParaRPr lang="en-US"/>
          </a:p>
        </p:txBody>
      </p:sp>
      <p:sp>
        <p:nvSpPr>
          <p:cNvPr id="10"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6" name="Chart Placeholder 5"/>
          <p:cNvSpPr>
            <a:spLocks noGrp="1"/>
          </p:cNvSpPr>
          <p:nvPr>
            <p:ph type="chart" sz="quarter" idx="16"/>
          </p:nvPr>
        </p:nvSpPr>
        <p:spPr>
          <a:xfrm>
            <a:off x="6315456" y="1533525"/>
            <a:ext cx="5495544" cy="4462463"/>
          </a:xfrm>
        </p:spPr>
        <p:txBody>
          <a:bodyPr/>
          <a:lstStyle/>
          <a:p>
            <a:endParaRPr lang="en-US" dirty="0"/>
          </a:p>
        </p:txBody>
      </p:sp>
    </p:spTree>
    <p:extLst>
      <p:ext uri="{BB962C8B-B14F-4D97-AF65-F5344CB8AC3E}">
        <p14:creationId xmlns:p14="http://schemas.microsoft.com/office/powerpoint/2010/main" val="2840270328"/>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harts and strapline">
    <p:spTree>
      <p:nvGrpSpPr>
        <p:cNvPr id="1" name=""/>
        <p:cNvGrpSpPr/>
        <p:nvPr/>
      </p:nvGrpSpPr>
      <p:grpSpPr>
        <a:xfrm>
          <a:off x="0" y="0"/>
          <a:ext cx="0" cy="0"/>
          <a:chOff x="0" y="0"/>
          <a:chExt cx="0" cy="0"/>
        </a:xfrm>
      </p:grpSpPr>
      <p:grpSp>
        <p:nvGrpSpPr>
          <p:cNvPr id="19" name="Group 18"/>
          <p:cNvGrpSpPr/>
          <p:nvPr userDrawn="1"/>
        </p:nvGrpSpPr>
        <p:grpSpPr>
          <a:xfrm>
            <a:off x="-4296" y="6227948"/>
            <a:ext cx="12196296" cy="285746"/>
            <a:chOff x="-4296" y="6227948"/>
            <a:chExt cx="12196296" cy="285746"/>
          </a:xfrm>
        </p:grpSpPr>
        <p:sp>
          <p:nvSpPr>
            <p:cNvPr id="20" name="Rectangle 19"/>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Freeform 2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Freeform 2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Isosceles Triangle 2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Freeform 2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81000" y="6030631"/>
            <a:ext cx="1143000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7" name="Chart Placeholder 6"/>
          <p:cNvSpPr>
            <a:spLocks noGrp="1"/>
          </p:cNvSpPr>
          <p:nvPr>
            <p:ph type="chart" sz="quarter" idx="14"/>
          </p:nvPr>
        </p:nvSpPr>
        <p:spPr>
          <a:xfrm>
            <a:off x="381000" y="1534011"/>
            <a:ext cx="5503752" cy="4462752"/>
          </a:xfrm>
        </p:spPr>
        <p:txBody>
          <a:bodyPr/>
          <a:lstStyle>
            <a:lvl1pPr>
              <a:defRPr>
                <a:solidFill>
                  <a:schemeClr val="tx1"/>
                </a:solidFill>
              </a:defRPr>
            </a:lvl1pPr>
          </a:lstStyle>
          <a:p>
            <a:endParaRPr lang="en-US"/>
          </a:p>
        </p:txBody>
      </p:sp>
      <p:sp>
        <p:nvSpPr>
          <p:cNvPr id="10"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18" name="Content Placeholder 10"/>
          <p:cNvSpPr>
            <a:spLocks noGrp="1"/>
          </p:cNvSpPr>
          <p:nvPr>
            <p:ph sz="quarter" idx="17" hasCustomPrompt="1"/>
          </p:nvPr>
        </p:nvSpPr>
        <p:spPr>
          <a:xfrm>
            <a:off x="1454282" y="6252552"/>
            <a:ext cx="10359481" cy="236538"/>
          </a:xfrm>
        </p:spPr>
        <p:txBody>
          <a:bodyPr lIns="0" tIns="0" rIns="0" bIns="0" anchor="ctr">
            <a:noAutofit/>
          </a:bodyPr>
          <a:lstStyle>
            <a:lvl1pPr marL="0" indent="0" algn="r">
              <a:buNone/>
              <a:defRPr sz="1600">
                <a:solidFill>
                  <a:schemeClr val="tx1"/>
                </a:solidFill>
                <a:latin typeface="+mn-lt"/>
              </a:defRPr>
            </a:lvl1pPr>
            <a:lvl2pPr marL="238125" indent="0">
              <a:buNone/>
              <a:defRPr>
                <a:solidFill>
                  <a:schemeClr val="bg1"/>
                </a:solidFill>
              </a:defRPr>
            </a:lvl2pPr>
            <a:lvl3pPr marL="465137" indent="0">
              <a:buNone/>
              <a:defRPr>
                <a:solidFill>
                  <a:schemeClr val="bg1"/>
                </a:solidFill>
              </a:defRPr>
            </a:lvl3pPr>
            <a:lvl4pPr marL="635000" indent="0">
              <a:buNone/>
              <a:defRPr>
                <a:solidFill>
                  <a:schemeClr val="bg1"/>
                </a:solidFill>
              </a:defRPr>
            </a:lvl4pPr>
            <a:lvl5pPr marL="803275" indent="0">
              <a:buNone/>
              <a:defRPr>
                <a:solidFill>
                  <a:schemeClr val="bg1"/>
                </a:solidFill>
              </a:defRPr>
            </a:lvl5pPr>
          </a:lstStyle>
          <a:p>
            <a:pPr lvl="0"/>
            <a:r>
              <a:rPr lang="en-US" dirty="0" smtClean="0"/>
              <a:t>Strapline text here</a:t>
            </a:r>
            <a:endParaRPr lang="en-US" dirty="0"/>
          </a:p>
        </p:txBody>
      </p:sp>
      <p:sp>
        <p:nvSpPr>
          <p:cNvPr id="6" name="Chart Placeholder 5"/>
          <p:cNvSpPr>
            <a:spLocks noGrp="1"/>
          </p:cNvSpPr>
          <p:nvPr>
            <p:ph type="chart" sz="quarter" idx="18"/>
          </p:nvPr>
        </p:nvSpPr>
        <p:spPr>
          <a:xfrm>
            <a:off x="6318219" y="1533525"/>
            <a:ext cx="5495544" cy="4462463"/>
          </a:xfrm>
        </p:spPr>
        <p:txBody>
          <a:bodyPr/>
          <a:lstStyle/>
          <a:p>
            <a:endParaRPr lang="en-US"/>
          </a:p>
        </p:txBody>
      </p:sp>
    </p:spTree>
    <p:extLst>
      <p:ext uri="{BB962C8B-B14F-4D97-AF65-F5344CB8AC3E}">
        <p14:creationId xmlns:p14="http://schemas.microsoft.com/office/powerpoint/2010/main" val="76932721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4" name="Rectangle 3"/>
          <p:cNvSpPr/>
          <p:nvPr userDrawn="1"/>
        </p:nvSpPr>
        <p:spPr bwMode="gray">
          <a:xfrm>
            <a:off x="9989820" y="0"/>
            <a:ext cx="2202180"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4734665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7" name="Text Placeholder 4"/>
          <p:cNvSpPr>
            <a:spLocks noGrp="1"/>
          </p:cNvSpPr>
          <p:nvPr>
            <p:ph type="body" sz="quarter" idx="14"/>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grpSp>
        <p:nvGrpSpPr>
          <p:cNvPr id="4" name="Group 3"/>
          <p:cNvGrpSpPr/>
          <p:nvPr userDrawn="1"/>
        </p:nvGrpSpPr>
        <p:grpSpPr>
          <a:xfrm>
            <a:off x="-4296" y="6227948"/>
            <a:ext cx="12196296" cy="285746"/>
            <a:chOff x="-4296" y="6227948"/>
            <a:chExt cx="12196296" cy="285746"/>
          </a:xfrm>
        </p:grpSpPr>
        <p:sp>
          <p:nvSpPr>
            <p:cNvPr id="9" name="Rectangle 8"/>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Isosceles Triangle 1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1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 name="Text Placeholder 9"/>
          <p:cNvSpPr>
            <a:spLocks noGrp="1"/>
          </p:cNvSpPr>
          <p:nvPr>
            <p:ph type="body" sz="quarter" idx="16" hasCustomPrompt="1"/>
          </p:nvPr>
        </p:nvSpPr>
        <p:spPr>
          <a:xfrm>
            <a:off x="379770" y="6029325"/>
            <a:ext cx="11425237" cy="17827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
        <p:nvSpPr>
          <p:cNvPr id="18" name="Text Placeholder 17"/>
          <p:cNvSpPr>
            <a:spLocks noGrp="1"/>
          </p:cNvSpPr>
          <p:nvPr>
            <p:ph type="body" sz="quarter" idx="17" hasCustomPrompt="1"/>
          </p:nvPr>
        </p:nvSpPr>
        <p:spPr>
          <a:xfrm>
            <a:off x="1453702" y="6247711"/>
            <a:ext cx="10351008" cy="246221"/>
          </a:xfrm>
        </p:spPr>
        <p:txBody>
          <a:bodyPr lIns="0" tIns="0" rIns="0" bIns="0" anchor="ctr"/>
          <a:lstStyle>
            <a:lvl1pPr marL="0" indent="0" algn="r">
              <a:buNone/>
              <a:defRPr sz="16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Strapline text here</a:t>
            </a:r>
            <a:endParaRPr lang="en-US" dirty="0"/>
          </a:p>
        </p:txBody>
      </p:sp>
    </p:spTree>
    <p:extLst>
      <p:ext uri="{BB962C8B-B14F-4D97-AF65-F5344CB8AC3E}">
        <p14:creationId xmlns:p14="http://schemas.microsoft.com/office/powerpoint/2010/main" val="39826475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5915026"/>
            <a:ext cx="12192000" cy="942976"/>
            <a:chOff x="0" y="5955959"/>
            <a:chExt cx="12192000" cy="902043"/>
          </a:xfrm>
        </p:grpSpPr>
        <p:sp>
          <p:nvSpPr>
            <p:cNvPr id="12" name="Rectangle 11"/>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ight Triangle 12"/>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4" name="Title 13"/>
          <p:cNvSpPr>
            <a:spLocks noGrp="1"/>
          </p:cNvSpPr>
          <p:nvPr>
            <p:ph type="title" hasCustomPrompt="1"/>
          </p:nvPr>
        </p:nvSpPr>
        <p:spPr>
          <a:xfrm>
            <a:off x="387290" y="2783964"/>
            <a:ext cx="11423710" cy="628654"/>
          </a:xfrm>
          <a:effectLst/>
        </p:spPr>
        <p:txBody>
          <a:bodyPr bIns="36576"/>
          <a:lstStyle>
            <a:lvl1pPr algn="ctr">
              <a:lnSpc>
                <a:spcPct val="100000"/>
              </a:lnSpc>
              <a:defRPr sz="3600">
                <a:solidFill>
                  <a:schemeClr val="accent6"/>
                </a:solidFill>
                <a:effectLst/>
              </a:defRPr>
            </a:lvl1pPr>
          </a:lstStyle>
          <a:p>
            <a:r>
              <a:rPr lang="en-US" dirty="0" smtClean="0"/>
              <a:t>Enter text here</a:t>
            </a:r>
            <a:endParaRPr lang="en-US" dirty="0"/>
          </a:p>
        </p:txBody>
      </p:sp>
      <p:sp>
        <p:nvSpPr>
          <p:cNvPr id="3" name="Text Placeholder 2"/>
          <p:cNvSpPr>
            <a:spLocks noGrp="1"/>
          </p:cNvSpPr>
          <p:nvPr>
            <p:ph type="body" sz="quarter" idx="10" hasCustomPrompt="1"/>
          </p:nvPr>
        </p:nvSpPr>
        <p:spPr>
          <a:xfrm>
            <a:off x="387290" y="5663312"/>
            <a:ext cx="11423710" cy="223138"/>
          </a:xfrm>
        </p:spPr>
        <p:txBody>
          <a:bodyPr lIns="0" tIns="91440" rIns="0" bIns="0" anchor="b">
            <a:spAutoFit/>
          </a:bodyPr>
          <a:lstStyle>
            <a:lvl1pPr marL="0" indent="0">
              <a:lnSpc>
                <a:spcPct val="85000"/>
              </a:lnSpc>
              <a:spcBef>
                <a:spcPts val="100"/>
              </a:spcBef>
              <a:buNone/>
              <a:defRPr sz="1000"/>
            </a:lvl1pPr>
          </a:lstStyle>
          <a:p>
            <a:pPr lvl="0"/>
            <a:r>
              <a:rPr lang="en-US" dirty="0" smtClean="0"/>
              <a:t>Disclosures</a:t>
            </a:r>
            <a:endParaRPr lang="en-US" dirty="0"/>
          </a:p>
        </p:txBody>
      </p:sp>
      <p:sp>
        <p:nvSpPr>
          <p:cNvPr id="8" name="TextBox 7"/>
          <p:cNvSpPr txBox="1"/>
          <p:nvPr userDrawn="1"/>
        </p:nvSpPr>
        <p:spPr>
          <a:xfrm>
            <a:off x="387289" y="6568843"/>
            <a:ext cx="8102441" cy="184666"/>
          </a:xfrm>
          <a:prstGeom prst="rect">
            <a:avLst/>
          </a:prstGeom>
          <a:noFill/>
        </p:spPr>
        <p:txBody>
          <a:bodyPr wrap="square" lIns="0" tIns="0" rIns="0" bIns="0" rtlCol="0" anchor="ctr" anchorCtr="0">
            <a:spAutoFit/>
          </a:bodyPr>
          <a:lstStyle/>
          <a:p>
            <a:r>
              <a:rPr lang="en-US" sz="1200" b="1" dirty="0" smtClean="0">
                <a:solidFill>
                  <a:srgbClr val="FFFFFF"/>
                </a:solidFill>
              </a:rPr>
              <a:t>FOR INVESTMENT PROFESSIONAL AND INSTITUTIONAL USE ONLY. Should not be shown, quoted, or distributed to the public.</a:t>
            </a:r>
            <a:endParaRPr lang="en-US" sz="1200" b="1" dirty="0">
              <a:solidFill>
                <a:srgbClr val="FFFFFF"/>
              </a:solidFill>
            </a:endParaRPr>
          </a:p>
        </p:txBody>
      </p:sp>
    </p:spTree>
    <p:extLst>
      <p:ext uri="{BB962C8B-B14F-4D97-AF65-F5344CB8AC3E}">
        <p14:creationId xmlns:p14="http://schemas.microsoft.com/office/powerpoint/2010/main" val="41948845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vent Cover option 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0" y="6325563"/>
            <a:ext cx="6592186" cy="53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rgbClr val="FFFFFF"/>
              </a:solidFill>
            </a:endParaRPr>
          </a:p>
        </p:txBody>
      </p:sp>
      <p:sp>
        <p:nvSpPr>
          <p:cNvPr id="18" name="Rectangle 17"/>
          <p:cNvSpPr/>
          <p:nvPr userDrawn="1"/>
        </p:nvSpPr>
        <p:spPr>
          <a:xfrm>
            <a:off x="0" y="5202196"/>
            <a:ext cx="12192000" cy="1655804"/>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sz="quarter" idx="10"/>
          </p:nvPr>
        </p:nvSpPr>
        <p:spPr bwMode="gray">
          <a:xfrm>
            <a:off x="0" y="950913"/>
            <a:ext cx="12192000" cy="5907087"/>
          </a:xfrm>
        </p:spPr>
        <p:txBody>
          <a:bodyPr/>
          <a:lstStyle/>
          <a:p>
            <a:endParaRPr lang="en-US"/>
          </a:p>
        </p:txBody>
      </p:sp>
      <p:sp>
        <p:nvSpPr>
          <p:cNvPr id="19" name="Right Triangle 18"/>
          <p:cNvSpPr/>
          <p:nvPr userDrawn="1"/>
        </p:nvSpPr>
        <p:spPr>
          <a:xfrm flipH="1">
            <a:off x="10536936" y="5202936"/>
            <a:ext cx="1655064" cy="1655064"/>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sp>
        <p:nvSpPr>
          <p:cNvPr id="14" name="Title 13"/>
          <p:cNvSpPr>
            <a:spLocks noGrp="1"/>
          </p:cNvSpPr>
          <p:nvPr>
            <p:ph type="title" hasCustomPrompt="1"/>
          </p:nvPr>
        </p:nvSpPr>
        <p:spPr bwMode="gray">
          <a:xfrm>
            <a:off x="352946" y="5734632"/>
            <a:ext cx="10084260" cy="590931"/>
          </a:xfrm>
          <a:effectLst/>
        </p:spPr>
        <p:txBody>
          <a:bodyPr wrap="square" lIns="0" tIns="45720" rIns="0" bIns="45720" anchor="ctr">
            <a:spAutoFit/>
          </a:bodyPr>
          <a:lstStyle>
            <a:lvl1pPr algn="l">
              <a:defRPr sz="3600" baseline="0">
                <a:solidFill>
                  <a:schemeClr val="bg1"/>
                </a:solidFill>
                <a:effectLst/>
                <a:latin typeface="+mj-lt"/>
              </a:defRPr>
            </a:lvl1pPr>
          </a:lstStyle>
          <a:p>
            <a:r>
              <a:rPr lang="en-US" dirty="0" smtClean="0"/>
              <a:t>Event title here</a:t>
            </a:r>
            <a:endParaRPr lang="en-US" dirty="0"/>
          </a:p>
        </p:txBody>
      </p:sp>
      <p:sp>
        <p:nvSpPr>
          <p:cNvPr id="8" name="TextBox 7"/>
          <p:cNvSpPr txBox="1"/>
          <p:nvPr userDrawn="1"/>
        </p:nvSpPr>
        <p:spPr>
          <a:xfrm>
            <a:off x="387289" y="6568843"/>
            <a:ext cx="8102441" cy="184666"/>
          </a:xfrm>
          <a:prstGeom prst="rect">
            <a:avLst/>
          </a:prstGeom>
          <a:noFill/>
        </p:spPr>
        <p:txBody>
          <a:bodyPr wrap="square" lIns="0" tIns="0" rIns="0" bIns="0" rtlCol="0" anchor="ctr" anchorCtr="0">
            <a:spAutoFit/>
          </a:bodyPr>
          <a:lstStyle/>
          <a:p>
            <a:r>
              <a:rPr lang="en-US" sz="1200" b="1" dirty="0" smtClean="0">
                <a:solidFill>
                  <a:srgbClr val="FFFFFF"/>
                </a:solidFill>
              </a:rPr>
              <a:t>FOR INVESTMENT PROFESSIONAL AND INSTITUTIONAL USE ONLY. Should not be shown, quoted, or distributed to the public.</a:t>
            </a:r>
            <a:endParaRPr lang="en-US" sz="1200" b="1" dirty="0">
              <a:solidFill>
                <a:srgbClr val="FFFFFF"/>
              </a:solidFill>
            </a:endParaRPr>
          </a:p>
        </p:txBody>
      </p:sp>
    </p:spTree>
    <p:extLst>
      <p:ext uri="{BB962C8B-B14F-4D97-AF65-F5344CB8AC3E}">
        <p14:creationId xmlns:p14="http://schemas.microsoft.com/office/powerpoint/2010/main" val="88419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vent cover option 2">
    <p:bg>
      <p:bgPr>
        <a:gradFill flip="none" rotWithShape="1">
          <a:gsLst>
            <a:gs pos="0">
              <a:schemeClr val="accent6">
                <a:lumMod val="0"/>
                <a:lumOff val="100000"/>
              </a:schemeClr>
            </a:gs>
            <a:gs pos="84000">
              <a:schemeClr val="bg1"/>
            </a:gs>
            <a:gs pos="68000">
              <a:schemeClr val="bg1"/>
            </a:gs>
            <a:gs pos="100000">
              <a:srgbClr val="D9D9D6"/>
            </a:gs>
            <a:gs pos="50000">
              <a:srgbClr val="D9D9D6"/>
            </a:gs>
          </a:gsLst>
          <a:lin ang="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3"/>
          <p:cNvSpPr>
            <a:spLocks noGrp="1"/>
          </p:cNvSpPr>
          <p:nvPr>
            <p:ph type="title" hasCustomPrompt="1"/>
          </p:nvPr>
        </p:nvSpPr>
        <p:spPr>
          <a:xfrm>
            <a:off x="6497327" y="2297854"/>
            <a:ext cx="5293346" cy="1325563"/>
          </a:xfrm>
          <a:effectLst/>
        </p:spPr>
        <p:txBody>
          <a:bodyPr lIns="0" tIns="0" rIns="0" bIns="0" anchor="ctr"/>
          <a:lstStyle>
            <a:lvl1pPr algn="ctr">
              <a:defRPr>
                <a:solidFill>
                  <a:schemeClr val="tx1"/>
                </a:solidFill>
                <a:effectLst/>
              </a:defRPr>
            </a:lvl1pPr>
          </a:lstStyle>
          <a:p>
            <a:r>
              <a:rPr lang="en-US" dirty="0" smtClean="0"/>
              <a:t>Event Title here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671" y="369119"/>
            <a:ext cx="1460744" cy="617886"/>
          </a:xfrm>
          <a:prstGeom prst="rect">
            <a:avLst/>
          </a:prstGeom>
          <a:ln>
            <a:noFill/>
          </a:ln>
        </p:spPr>
      </p:pic>
      <p:grpSp>
        <p:nvGrpSpPr>
          <p:cNvPr id="25" name="Group 24"/>
          <p:cNvGrpSpPr/>
          <p:nvPr userDrawn="1"/>
        </p:nvGrpSpPr>
        <p:grpSpPr>
          <a:xfrm>
            <a:off x="0" y="5915026"/>
            <a:ext cx="12192000" cy="942976"/>
            <a:chOff x="0" y="5955959"/>
            <a:chExt cx="12192000" cy="902043"/>
          </a:xfrm>
        </p:grpSpPr>
        <p:sp>
          <p:nvSpPr>
            <p:cNvPr id="26" name="Rectangle 25"/>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ight Triangle 26"/>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3" name="Picture Placeholder 2"/>
          <p:cNvSpPr>
            <a:spLocks noGrp="1"/>
          </p:cNvSpPr>
          <p:nvPr>
            <p:ph type="pic" sz="quarter" idx="10"/>
          </p:nvPr>
        </p:nvSpPr>
        <p:spPr>
          <a:xfrm>
            <a:off x="0" y="0"/>
            <a:ext cx="6094413" cy="6027738"/>
          </a:xfrm>
        </p:spPr>
        <p:txBody>
          <a:bodyPr/>
          <a:lstStyle/>
          <a:p>
            <a:endParaRPr lang="en-US"/>
          </a:p>
        </p:txBody>
      </p:sp>
      <p:sp>
        <p:nvSpPr>
          <p:cNvPr id="10" name="TextBox 9"/>
          <p:cNvSpPr txBox="1"/>
          <p:nvPr userDrawn="1"/>
        </p:nvSpPr>
        <p:spPr>
          <a:xfrm>
            <a:off x="387289" y="6568843"/>
            <a:ext cx="8102441" cy="184666"/>
          </a:xfrm>
          <a:prstGeom prst="rect">
            <a:avLst/>
          </a:prstGeom>
          <a:noFill/>
        </p:spPr>
        <p:txBody>
          <a:bodyPr wrap="square" lIns="0" tIns="0" rIns="0" bIns="0" rtlCol="0" anchor="ctr" anchorCtr="0">
            <a:spAutoFit/>
          </a:bodyPr>
          <a:lstStyle/>
          <a:p>
            <a:r>
              <a:rPr lang="en-US" sz="1200" b="1" dirty="0" smtClean="0">
                <a:solidFill>
                  <a:srgbClr val="FFFFFF"/>
                </a:solidFill>
              </a:rPr>
              <a:t>FOR INVESTMENT PROFESSIONAL AND INSTITUTIONAL USE ONLY. Should not be shown, quoted, or distributed to the public.</a:t>
            </a:r>
            <a:endParaRPr lang="en-US" sz="1200" b="1" dirty="0">
              <a:solidFill>
                <a:srgbClr val="FFFFFF"/>
              </a:solidFill>
            </a:endParaRPr>
          </a:p>
        </p:txBody>
      </p:sp>
    </p:spTree>
    <p:extLst>
      <p:ext uri="{BB962C8B-B14F-4D97-AF65-F5344CB8AC3E}">
        <p14:creationId xmlns:p14="http://schemas.microsoft.com/office/powerpoint/2010/main" val="396428675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vent title option 1 v2">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6096000" cy="5954713"/>
          </a:xfrm>
        </p:spPr>
        <p:txBody>
          <a:bodyPr/>
          <a:lstStyle/>
          <a:p>
            <a:endParaRPr lang="en-US"/>
          </a:p>
        </p:txBody>
      </p:sp>
      <p:sp>
        <p:nvSpPr>
          <p:cNvPr id="4" name="Rectangle 3"/>
          <p:cNvSpPr/>
          <p:nvPr userDrawn="1"/>
        </p:nvSpPr>
        <p:spPr>
          <a:xfrm>
            <a:off x="6094362" y="0"/>
            <a:ext cx="6097638" cy="6857995"/>
          </a:xfrm>
          <a:prstGeom prst="rect">
            <a:avLst/>
          </a:prstGeom>
          <a:gradFill flip="none" rotWithShape="1">
            <a:gsLst>
              <a:gs pos="0">
                <a:schemeClr val="accent6">
                  <a:lumMod val="0"/>
                  <a:lumOff val="100000"/>
                </a:schemeClr>
              </a:gs>
              <a:gs pos="35000">
                <a:schemeClr val="accent6">
                  <a:lumMod val="0"/>
                  <a:lumOff val="100000"/>
                </a:schemeClr>
              </a:gs>
              <a:gs pos="100000">
                <a:srgbClr val="D9D9D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a:spLocks noGrp="1"/>
          </p:cNvSpPr>
          <p:nvPr userDrawn="1">
            <p:ph type="subTitle" idx="1" hasCustomPrompt="1"/>
          </p:nvPr>
        </p:nvSpPr>
        <p:spPr>
          <a:xfrm>
            <a:off x="6497325" y="2864426"/>
            <a:ext cx="5293347"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8" name="Title 13"/>
          <p:cNvSpPr>
            <a:spLocks noGrp="1"/>
          </p:cNvSpPr>
          <p:nvPr userDrawn="1">
            <p:ph type="title" hasCustomPrompt="1"/>
          </p:nvPr>
        </p:nvSpPr>
        <p:spPr>
          <a:xfrm>
            <a:off x="6497327" y="2223131"/>
            <a:ext cx="5293346" cy="498598"/>
          </a:xfrm>
          <a:effectLst/>
        </p:spPr>
        <p:txBody>
          <a:bodyPr wrap="square" lIns="0" tIns="0" rIns="0" bIns="0" anchor="b">
            <a:spAutoFit/>
          </a:bodyPr>
          <a:lstStyle>
            <a:lvl1pPr algn="ctr">
              <a:defRPr sz="3600">
                <a:solidFill>
                  <a:schemeClr val="accent6"/>
                </a:solidFill>
                <a:effectLst/>
              </a:defRPr>
            </a:lvl1pPr>
          </a:lstStyle>
          <a:p>
            <a:r>
              <a:rPr lang="en-US" dirty="0" smtClean="0"/>
              <a:t>Presentation Title</a:t>
            </a:r>
            <a:endParaRPr lang="en-US" dirty="0"/>
          </a:p>
        </p:txBody>
      </p:sp>
      <p:sp>
        <p:nvSpPr>
          <p:cNvPr id="11" name="Text Placeholder 4"/>
          <p:cNvSpPr>
            <a:spLocks noGrp="1"/>
          </p:cNvSpPr>
          <p:nvPr userDrawn="1">
            <p:ph type="body" sz="quarter" idx="11" hasCustomPrompt="1"/>
          </p:nvPr>
        </p:nvSpPr>
        <p:spPr>
          <a:xfrm>
            <a:off x="6497325" y="4410841"/>
            <a:ext cx="5293347" cy="350865"/>
          </a:xfrm>
        </p:spPr>
        <p:txBody>
          <a:bodyPr wrap="square">
            <a:spAutoFit/>
          </a:bodyPr>
          <a:lstStyle>
            <a:lvl1pPr marL="0" indent="0" algn="ctr">
              <a:buNone/>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Name and Title</a:t>
            </a:r>
            <a:endParaRPr lang="en-U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grpSp>
        <p:nvGrpSpPr>
          <p:cNvPr id="16" name="Group 15"/>
          <p:cNvGrpSpPr/>
          <p:nvPr userDrawn="1"/>
        </p:nvGrpSpPr>
        <p:grpSpPr>
          <a:xfrm>
            <a:off x="0" y="5915026"/>
            <a:ext cx="12192000" cy="942976"/>
            <a:chOff x="0" y="5955959"/>
            <a:chExt cx="12192000" cy="902043"/>
          </a:xfrm>
        </p:grpSpPr>
        <p:sp>
          <p:nvSpPr>
            <p:cNvPr id="18" name="Rectangle 17"/>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ight Triangle 18"/>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7" name="Text Placeholder 7"/>
          <p:cNvSpPr>
            <a:spLocks noGrp="1"/>
          </p:cNvSpPr>
          <p:nvPr userDrawn="1">
            <p:ph type="body" sz="quarter" idx="12" hasCustomPrompt="1"/>
          </p:nvPr>
        </p:nvSpPr>
        <p:spPr>
          <a:xfrm>
            <a:off x="11191681" y="6597408"/>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Compliance code</a:t>
            </a:r>
            <a:endParaRPr lang="en-US" dirty="0"/>
          </a:p>
        </p:txBody>
      </p:sp>
      <p:sp>
        <p:nvSpPr>
          <p:cNvPr id="14" name="Text Placeholder 2"/>
          <p:cNvSpPr>
            <a:spLocks noGrp="1"/>
          </p:cNvSpPr>
          <p:nvPr>
            <p:ph type="body" sz="quarter" idx="10" hasCustomPrompt="1"/>
          </p:nvPr>
        </p:nvSpPr>
        <p:spPr>
          <a:xfrm>
            <a:off x="6497325" y="5042517"/>
            <a:ext cx="5292222" cy="843933"/>
          </a:xfrm>
        </p:spPr>
        <p:txBody>
          <a:bodyPr lIns="0" tIns="0" rIns="0" bIns="0" anchor="b">
            <a:normAutofit/>
          </a:bodyPr>
          <a:lstStyle>
            <a:lvl1pPr marL="0" indent="0">
              <a:lnSpc>
                <a:spcPct val="85000"/>
              </a:lnSpc>
              <a:spcBef>
                <a:spcPts val="100"/>
              </a:spcBef>
              <a:buNone/>
              <a:defRPr sz="1000"/>
            </a:lvl1pPr>
          </a:lstStyle>
          <a:p>
            <a:pPr lvl="0"/>
            <a:r>
              <a:rPr lang="en-US" dirty="0" smtClean="0"/>
              <a:t>Disclosures</a:t>
            </a:r>
            <a:endParaRPr lang="en-US" dirty="0"/>
          </a:p>
        </p:txBody>
      </p:sp>
      <p:sp>
        <p:nvSpPr>
          <p:cNvPr id="15" name="TextBox 14"/>
          <p:cNvSpPr txBox="1"/>
          <p:nvPr userDrawn="1"/>
        </p:nvSpPr>
        <p:spPr>
          <a:xfrm>
            <a:off x="387289" y="6568843"/>
            <a:ext cx="8102441" cy="184666"/>
          </a:xfrm>
          <a:prstGeom prst="rect">
            <a:avLst/>
          </a:prstGeom>
          <a:noFill/>
        </p:spPr>
        <p:txBody>
          <a:bodyPr wrap="square" lIns="0" tIns="0" rIns="0" bIns="0" rtlCol="0" anchor="ctr" anchorCtr="0">
            <a:spAutoFit/>
          </a:bodyPr>
          <a:lstStyle/>
          <a:p>
            <a:r>
              <a:rPr lang="en-US" sz="1200" b="1" dirty="0" smtClean="0">
                <a:solidFill>
                  <a:srgbClr val="FFFFFF"/>
                </a:solidFill>
              </a:rPr>
              <a:t>FOR INVESTMENT PROFESSIONAL AND INSTITUTIONAL USE ONLY. Should not be shown, quoted, or distributed to the public.</a:t>
            </a:r>
            <a:endParaRPr lang="en-US" sz="1200" b="1" dirty="0">
              <a:solidFill>
                <a:srgbClr val="FFFFFF"/>
              </a:solidFill>
            </a:endParaRPr>
          </a:p>
        </p:txBody>
      </p:sp>
    </p:spTree>
    <p:extLst>
      <p:ext uri="{BB962C8B-B14F-4D97-AF65-F5344CB8AC3E}">
        <p14:creationId xmlns:p14="http://schemas.microsoft.com/office/powerpoint/2010/main" val="1610695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vent title option 1">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3"/>
          <p:cNvSpPr>
            <a:spLocks noGrp="1"/>
          </p:cNvSpPr>
          <p:nvPr userDrawn="1">
            <p:ph type="title" hasCustomPrompt="1"/>
          </p:nvPr>
        </p:nvSpPr>
        <p:spPr>
          <a:xfrm>
            <a:off x="381000" y="1895680"/>
            <a:ext cx="11430002"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smtClean="0"/>
              <a:t>Presentation Title</a:t>
            </a:r>
            <a:endParaRPr lang="en-US" dirty="0"/>
          </a:p>
        </p:txBody>
      </p:sp>
      <p:sp>
        <p:nvSpPr>
          <p:cNvPr id="11" name="Subtitle 2"/>
          <p:cNvSpPr>
            <a:spLocks noGrp="1"/>
          </p:cNvSpPr>
          <p:nvPr userDrawn="1">
            <p:ph type="subTitle" idx="1" hasCustomPrompt="1"/>
          </p:nvPr>
        </p:nvSpPr>
        <p:spPr>
          <a:xfrm>
            <a:off x="381001" y="2641928"/>
            <a:ext cx="11430000"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p>
        </p:txBody>
      </p:sp>
      <p:sp>
        <p:nvSpPr>
          <p:cNvPr id="3" name="Text Placeholder 2"/>
          <p:cNvSpPr>
            <a:spLocks noGrp="1"/>
          </p:cNvSpPr>
          <p:nvPr userDrawn="1">
            <p:ph type="body" sz="quarter" idx="10" hasCustomPrompt="1"/>
          </p:nvPr>
        </p:nvSpPr>
        <p:spPr>
          <a:xfrm>
            <a:off x="381000" y="4313522"/>
            <a:ext cx="11430001" cy="276999"/>
          </a:xfrm>
        </p:spPr>
        <p:txBody>
          <a:bodyPr wrap="square" lIns="0" tIns="0" rIns="0" bIns="0">
            <a:spAutoFit/>
          </a:bodyPr>
          <a:lstStyle>
            <a:lvl1pPr marL="0" indent="0" algn="ctr">
              <a:buNone/>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Name and Title</a:t>
            </a:r>
            <a:endParaRPr lang="en-US" dirty="0"/>
          </a:p>
        </p:txBody>
      </p:sp>
      <p:pic>
        <p:nvPicPr>
          <p:cNvPr id="18" name="Picture 17"/>
          <p:cNvPicPr>
            <a:picLocks noChangeAspect="1"/>
          </p:cNvPicPr>
          <p:nvPr userDrawn="1"/>
        </p:nvPicPr>
        <p:blipFill rotWithShape="1">
          <a:blip r:embed="rId2"/>
          <a:srcRect l="45531" t="5674" r="6138" b="68440"/>
          <a:stretch/>
        </p:blipFill>
        <p:spPr>
          <a:xfrm>
            <a:off x="10379413" y="155643"/>
            <a:ext cx="1634247" cy="71011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grpSp>
        <p:nvGrpSpPr>
          <p:cNvPr id="15" name="Group 14"/>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13" name="Text Placeholder 2"/>
          <p:cNvSpPr>
            <a:spLocks noGrp="1"/>
          </p:cNvSpPr>
          <p:nvPr>
            <p:ph type="body" sz="quarter" idx="13" hasCustomPrompt="1"/>
          </p:nvPr>
        </p:nvSpPr>
        <p:spPr>
          <a:xfrm>
            <a:off x="381000" y="5663312"/>
            <a:ext cx="11444056" cy="223138"/>
          </a:xfrm>
        </p:spPr>
        <p:txBody>
          <a:bodyPr lIns="0" tIns="91440" rIns="0" bIns="0" anchor="b">
            <a:spAutoFit/>
          </a:bodyPr>
          <a:lstStyle>
            <a:lvl1pPr marL="0" indent="0">
              <a:lnSpc>
                <a:spcPct val="85000"/>
              </a:lnSpc>
              <a:spcBef>
                <a:spcPts val="100"/>
              </a:spcBef>
              <a:buNone/>
              <a:defRPr sz="1000"/>
            </a:lvl1pPr>
          </a:lstStyle>
          <a:p>
            <a:pPr lvl="0"/>
            <a:r>
              <a:rPr lang="en-US" dirty="0" smtClean="0"/>
              <a:t>Disclosures</a:t>
            </a:r>
            <a:endParaRPr lang="en-US" dirty="0"/>
          </a:p>
        </p:txBody>
      </p:sp>
      <p:sp>
        <p:nvSpPr>
          <p:cNvPr id="16" name="Text Placeholder 7"/>
          <p:cNvSpPr>
            <a:spLocks noGrp="1"/>
          </p:cNvSpPr>
          <p:nvPr>
            <p:ph type="body" sz="quarter" idx="12" hasCustomPrompt="1"/>
          </p:nvPr>
        </p:nvSpPr>
        <p:spPr>
          <a:xfrm>
            <a:off x="11191681" y="6592813"/>
            <a:ext cx="832104" cy="138499"/>
          </a:xfrm>
          <a:ln>
            <a:noFill/>
          </a:ln>
        </p:spPr>
        <p:txBody>
          <a:bodyPr lIns="0" tIns="0" rIns="0" bIns="0" anchor="ctr"/>
          <a:lstStyle>
            <a:lvl1pPr marL="0" indent="0" algn="r">
              <a:buNone/>
              <a:defRPr sz="900">
                <a:solidFill>
                  <a:schemeClr val="bg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Compliance code</a:t>
            </a:r>
            <a:endParaRPr lang="en-US" dirty="0"/>
          </a:p>
        </p:txBody>
      </p:sp>
      <p:sp>
        <p:nvSpPr>
          <p:cNvPr id="17" name="TextBox 16"/>
          <p:cNvSpPr txBox="1"/>
          <p:nvPr userDrawn="1"/>
        </p:nvSpPr>
        <p:spPr>
          <a:xfrm>
            <a:off x="387289" y="6568843"/>
            <a:ext cx="8102441" cy="184666"/>
          </a:xfrm>
          <a:prstGeom prst="rect">
            <a:avLst/>
          </a:prstGeom>
          <a:noFill/>
        </p:spPr>
        <p:txBody>
          <a:bodyPr wrap="square" lIns="0" tIns="0" rIns="0" bIns="0" rtlCol="0" anchor="ctr" anchorCtr="0">
            <a:spAutoFit/>
          </a:bodyPr>
          <a:lstStyle/>
          <a:p>
            <a:r>
              <a:rPr lang="en-US" sz="1200" b="1" dirty="0" smtClean="0">
                <a:solidFill>
                  <a:srgbClr val="FFFFFF"/>
                </a:solidFill>
              </a:rPr>
              <a:t>FOR INVESTMENT PROFESSIONAL AND INSTITUTIONAL USE ONLY. Should not be shown, quoted, or distributed to the public.</a:t>
            </a:r>
            <a:endParaRPr lang="en-US" sz="1200" b="1" dirty="0">
              <a:solidFill>
                <a:srgbClr val="FFFFFF"/>
              </a:solidFill>
            </a:endParaRPr>
          </a:p>
        </p:txBody>
      </p:sp>
    </p:spTree>
    <p:extLst>
      <p:ext uri="{BB962C8B-B14F-4D97-AF65-F5344CB8AC3E}">
        <p14:creationId xmlns:p14="http://schemas.microsoft.com/office/powerpoint/2010/main" val="4126962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XXXXX.X</a:t>
            </a:r>
            <a:endParaRPr lang="en-US" dirty="0"/>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Tree>
    <p:extLst>
      <p:ext uri="{BB962C8B-B14F-4D97-AF65-F5344CB8AC3E}">
        <p14:creationId xmlns:p14="http://schemas.microsoft.com/office/powerpoint/2010/main" val="29321194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9232" y="1694689"/>
            <a:ext cx="10871200" cy="1470025"/>
          </a:xfrm>
          <a:prstGeom prst="rect">
            <a:avLst/>
          </a:prstGeom>
        </p:spPr>
        <p:txBody>
          <a:bodyPr anchor="t">
            <a:normAutofit/>
          </a:bodyPr>
          <a:lstStyle>
            <a:lvl1pPr algn="l">
              <a:defRPr sz="2400" spc="0">
                <a:solidFill>
                  <a:srgbClr val="960032"/>
                </a:solidFill>
                <a:latin typeface="Arial" pitchFamily="34" charset="0"/>
                <a:cs typeface="Arial" pitchFamily="34" charset="0"/>
              </a:defRPr>
            </a:lvl1pPr>
          </a:lstStyle>
          <a:p>
            <a:r>
              <a:rPr lang="en-US" smtClean="0"/>
              <a:t>Click to edit Master title style</a:t>
            </a:r>
            <a:endParaRPr lang="en-US" dirty="0"/>
          </a:p>
        </p:txBody>
      </p:sp>
      <p:sp>
        <p:nvSpPr>
          <p:cNvPr id="18" name="Text Placeholder 17"/>
          <p:cNvSpPr>
            <a:spLocks noGrp="1"/>
          </p:cNvSpPr>
          <p:nvPr>
            <p:ph type="body" sz="quarter" idx="13"/>
          </p:nvPr>
        </p:nvSpPr>
        <p:spPr>
          <a:xfrm>
            <a:off x="459232" y="286138"/>
            <a:ext cx="8940800"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smtClean="0"/>
              <a:t>Click to edit Master text styles</a:t>
            </a:r>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fld id="{FA2FCB1A-DFD9-4440-B884-0EE3B3ED42FF}" type="datetime1">
              <a:rPr lang="en-US"/>
              <a:pPr>
                <a:defRPr/>
              </a:pPr>
              <a:t>2/13/2020</a:t>
            </a:fld>
            <a:endParaRPr lang="en-US"/>
          </a:p>
        </p:txBody>
      </p:sp>
      <p:sp>
        <p:nvSpPr>
          <p:cNvPr id="5" name="Footer Placeholder 4"/>
          <p:cNvSpPr>
            <a:spLocks noGrp="1"/>
          </p:cNvSpPr>
          <p:nvPr>
            <p:ph type="ftr" sz="quarter" idx="15"/>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524B7AF-06B3-4BAA-AF90-9DDF1214CA3E}" type="slidenum">
              <a:rPr lang="en-US"/>
              <a:pPr>
                <a:defRPr/>
              </a:pPr>
              <a:t>‹#›</a:t>
            </a:fld>
            <a:endParaRPr lang="en-US"/>
          </a:p>
        </p:txBody>
      </p:sp>
    </p:spTree>
    <p:extLst>
      <p:ext uri="{BB962C8B-B14F-4D97-AF65-F5344CB8AC3E}">
        <p14:creationId xmlns:p14="http://schemas.microsoft.com/office/powerpoint/2010/main" val="2370221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70408" y="304800"/>
            <a:ext cx="10972800" cy="762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5791C64-63DF-465A-A8F4-649223A040CA}" type="datetime1">
              <a:rPr lang="en-US"/>
              <a:pPr>
                <a:defRPr/>
              </a:pPr>
              <a:t>2/13/2020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760027">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A6A482F-D2BD-4976-84B6-1860C50BF82A}" type="slidenum">
              <a:rPr lang="en-US"/>
              <a:pPr>
                <a:defRPr/>
              </a:pPr>
              <a:t>‹#›</a:t>
            </a:fld>
            <a:endParaRPr lang="en-US"/>
          </a:p>
        </p:txBody>
      </p:sp>
    </p:spTree>
    <p:extLst>
      <p:ext uri="{BB962C8B-B14F-4D97-AF65-F5344CB8AC3E}">
        <p14:creationId xmlns:p14="http://schemas.microsoft.com/office/powerpoint/2010/main" val="338412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0351" y="271463"/>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8288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096000" y="1828801"/>
            <a:ext cx="5384800" cy="4525963"/>
          </a:xfrm>
        </p:spPr>
        <p:txBody>
          <a:bodyPr/>
          <a:lstStyle/>
          <a:p>
            <a:pPr lvl="0"/>
            <a:endParaRPr lang="en-US" noProof="0" smtClean="0"/>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solidFill>
                <a:srgbClr val="760027">
                  <a:tint val="75000"/>
                </a:srgbClr>
              </a:solidFill>
            </a:endParaRPr>
          </a:p>
        </p:txBody>
      </p:sp>
      <p:sp>
        <p:nvSpPr>
          <p:cNvPr id="7" name="Rectangle 5"/>
          <p:cNvSpPr>
            <a:spLocks noGrp="1" noChangeArrowheads="1"/>
          </p:cNvSpPr>
          <p:nvPr>
            <p:ph type="sldNum" sz="quarter" idx="12"/>
          </p:nvPr>
        </p:nvSpPr>
        <p:spPr/>
        <p:txBody>
          <a:bodyPr/>
          <a:lstStyle>
            <a:lvl1pPr>
              <a:defRPr/>
            </a:lvl1pPr>
          </a:lstStyle>
          <a:p>
            <a:pPr>
              <a:defRPr/>
            </a:pPr>
            <a:fld id="{0FFA13A3-3A43-4847-AB6F-9B4F2D972644}" type="slidenum">
              <a:rPr lang="en-US"/>
              <a:pPr>
                <a:defRPr/>
              </a:pPr>
              <a:t>‹#›</a:t>
            </a:fld>
            <a:endParaRPr lang="en-US"/>
          </a:p>
        </p:txBody>
      </p:sp>
    </p:spTree>
    <p:extLst>
      <p:ext uri="{BB962C8B-B14F-4D97-AF65-F5344CB8AC3E}">
        <p14:creationId xmlns:p14="http://schemas.microsoft.com/office/powerpoint/2010/main" val="1908598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9232" y="1694689"/>
            <a:ext cx="10871200" cy="1470025"/>
          </a:xfrm>
          <a:prstGeom prst="rect">
            <a:avLst/>
          </a:prstGeom>
        </p:spPr>
        <p:txBody>
          <a:bodyPr anchor="t">
            <a:normAutofit/>
          </a:bodyPr>
          <a:lstStyle>
            <a:lvl1pPr algn="l">
              <a:defRPr sz="2400" spc="0">
                <a:solidFill>
                  <a:srgbClr val="960032"/>
                </a:solidFill>
                <a:latin typeface="Arial" pitchFamily="34" charset="0"/>
                <a:cs typeface="Arial" pitchFamily="34" charset="0"/>
              </a:defRPr>
            </a:lvl1pPr>
          </a:lstStyle>
          <a:p>
            <a:r>
              <a:rPr lang="en-US" smtClean="0"/>
              <a:t>Click to edit Master title style</a:t>
            </a:r>
            <a:endParaRPr lang="en-US" dirty="0"/>
          </a:p>
        </p:txBody>
      </p:sp>
      <p:sp>
        <p:nvSpPr>
          <p:cNvPr id="18" name="Text Placeholder 17"/>
          <p:cNvSpPr>
            <a:spLocks noGrp="1"/>
          </p:cNvSpPr>
          <p:nvPr>
            <p:ph type="body" sz="quarter" idx="13"/>
          </p:nvPr>
        </p:nvSpPr>
        <p:spPr>
          <a:xfrm>
            <a:off x="459232" y="286138"/>
            <a:ext cx="8940800"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FA2FCB1A-DFD9-4440-B884-0EE3B3ED42FF}" type="datetime1">
              <a:rPr lang="en-US"/>
              <a:pPr>
                <a:defRPr/>
              </a:pPr>
              <a:t>2/13/2020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524B7AF-06B3-4BAA-AF90-9DDF1214CA3E}" type="slidenum">
              <a:rPr lang="en-US"/>
              <a:pPr>
                <a:defRPr/>
              </a:pPr>
              <a:t>‹#›</a:t>
            </a:fld>
            <a:endParaRPr lang="en-US"/>
          </a:p>
        </p:txBody>
      </p:sp>
    </p:spTree>
    <p:extLst>
      <p:ext uri="{BB962C8B-B14F-4D97-AF65-F5344CB8AC3E}">
        <p14:creationId xmlns:p14="http://schemas.microsoft.com/office/powerpoint/2010/main" val="6630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92676" y="6376853"/>
            <a:ext cx="11418324"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6" name="Text Placeholder 5"/>
          <p:cNvSpPr>
            <a:spLocks noGrp="1"/>
          </p:cNvSpPr>
          <p:nvPr>
            <p:ph type="body" sz="quarter" idx="14"/>
          </p:nvPr>
        </p:nvSpPr>
        <p:spPr>
          <a:xfrm>
            <a:off x="342900" y="1534012"/>
            <a:ext cx="11461810" cy="1489639"/>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Tree>
    <p:extLst>
      <p:ext uri="{BB962C8B-B14F-4D97-AF65-F5344CB8AC3E}">
        <p14:creationId xmlns:p14="http://schemas.microsoft.com/office/powerpoint/2010/main" val="5295204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multiple names">
    <p:spTree>
      <p:nvGrpSpPr>
        <p:cNvPr id="1" name=""/>
        <p:cNvGrpSpPr/>
        <p:nvPr/>
      </p:nvGrpSpPr>
      <p:grpSpPr>
        <a:xfrm>
          <a:off x="0" y="0"/>
          <a:ext cx="0" cy="0"/>
          <a:chOff x="0" y="0"/>
          <a:chExt cx="0" cy="0"/>
        </a:xfrm>
      </p:grpSpPr>
      <p:pic>
        <p:nvPicPr>
          <p:cNvPr id="7" name="Picture 7" descr="iStock_000014448660Small.jpg"/>
          <p:cNvPicPr>
            <a:picLocks noChangeAspect="1"/>
          </p:cNvPicPr>
          <p:nvPr userDrawn="1"/>
        </p:nvPicPr>
        <p:blipFill>
          <a:blip r:embed="rId2" cstate="email"/>
          <a:srcRect/>
          <a:stretch>
            <a:fillRect/>
          </a:stretch>
        </p:blipFill>
        <p:spPr bwMode="auto">
          <a:xfrm>
            <a:off x="0" y="4267200"/>
            <a:ext cx="12192000" cy="2590800"/>
          </a:xfrm>
          <a:prstGeom prst="rect">
            <a:avLst/>
          </a:prstGeom>
          <a:noFill/>
          <a:ln w="9525">
            <a:noFill/>
            <a:miter lim="800000"/>
            <a:headEnd/>
            <a:tailEnd/>
          </a:ln>
        </p:spPr>
      </p:pic>
      <p:pic>
        <p:nvPicPr>
          <p:cNvPr id="8" name="Picture 8" descr="MFS_sm_r_c.jpg"/>
          <p:cNvPicPr>
            <a:picLocks noChangeAspect="1"/>
          </p:cNvPicPr>
          <p:nvPr userDrawn="1"/>
        </p:nvPicPr>
        <p:blipFill>
          <a:blip r:embed="rId3" cstate="email">
            <a:clrChange>
              <a:clrFrom>
                <a:srgbClr val="FFFFFF"/>
              </a:clrFrom>
              <a:clrTo>
                <a:srgbClr val="FFFFFF">
                  <a:alpha val="0"/>
                </a:srgbClr>
              </a:clrTo>
            </a:clrChange>
          </a:blip>
          <a:srcRect/>
          <a:stretch>
            <a:fillRect/>
          </a:stretch>
        </p:blipFill>
        <p:spPr bwMode="auto">
          <a:xfrm>
            <a:off x="9533467" y="266701"/>
            <a:ext cx="2150533" cy="714375"/>
          </a:xfrm>
          <a:prstGeom prst="rect">
            <a:avLst/>
          </a:prstGeom>
          <a:noFill/>
          <a:ln w="9525">
            <a:noFill/>
            <a:miter lim="800000"/>
            <a:headEnd/>
            <a:tailEnd/>
          </a:ln>
        </p:spPr>
      </p:pic>
      <p:sp>
        <p:nvSpPr>
          <p:cNvPr id="9" name="Rectangle 8"/>
          <p:cNvSpPr/>
          <p:nvPr userDrawn="1"/>
        </p:nvSpPr>
        <p:spPr>
          <a:xfrm>
            <a:off x="4064000" y="3886200"/>
            <a:ext cx="1727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16" descr="MFS_Template_Designs (2)_Page_05.png"/>
          <p:cNvPicPr>
            <a:picLocks noChangeAspect="1"/>
          </p:cNvPicPr>
          <p:nvPr userDrawn="1"/>
        </p:nvPicPr>
        <p:blipFill>
          <a:blip r:embed="rId4" cstate="email"/>
          <a:srcRect/>
          <a:stretch>
            <a:fillRect/>
          </a:stretch>
        </p:blipFill>
        <p:spPr bwMode="auto">
          <a:xfrm>
            <a:off x="0" y="3810000"/>
            <a:ext cx="12192000" cy="838200"/>
          </a:xfrm>
          <a:prstGeom prst="rect">
            <a:avLst/>
          </a:prstGeom>
          <a:noFill/>
          <a:ln w="9525">
            <a:noFill/>
            <a:miter lim="800000"/>
            <a:headEnd/>
            <a:tailEnd/>
          </a:ln>
        </p:spPr>
      </p:pic>
      <p:sp>
        <p:nvSpPr>
          <p:cNvPr id="2" name="Title 1"/>
          <p:cNvSpPr>
            <a:spLocks noGrp="1"/>
          </p:cNvSpPr>
          <p:nvPr>
            <p:ph type="ctrTitle"/>
          </p:nvPr>
        </p:nvSpPr>
        <p:spPr>
          <a:xfrm>
            <a:off x="459232" y="2514600"/>
            <a:ext cx="10871200" cy="1143000"/>
          </a:xfrm>
          <a:prstGeom prst="rect">
            <a:avLst/>
          </a:prstGeom>
        </p:spPr>
        <p:txBody>
          <a:bodyPr anchor="t">
            <a:normAutofit/>
          </a:bodyPr>
          <a:lstStyle>
            <a:lvl1pPr algn="l">
              <a:defRPr sz="2400" spc="0">
                <a:solidFill>
                  <a:srgbClr val="960032"/>
                </a:solidFill>
                <a:latin typeface="Arial" pitchFamily="34" charset="0"/>
                <a:cs typeface="Arial" pitchFamily="34" charset="0"/>
              </a:defRPr>
            </a:lvl1pPr>
          </a:lstStyle>
          <a:p>
            <a:r>
              <a:rPr lang="en-US" smtClean="0"/>
              <a:t>Click to edit Master title style</a:t>
            </a:r>
            <a:endParaRPr lang="en-US" dirty="0"/>
          </a:p>
        </p:txBody>
      </p:sp>
      <p:sp>
        <p:nvSpPr>
          <p:cNvPr id="18" name="Text Placeholder 17"/>
          <p:cNvSpPr>
            <a:spLocks noGrp="1"/>
          </p:cNvSpPr>
          <p:nvPr>
            <p:ph type="body" sz="quarter" idx="13"/>
          </p:nvPr>
        </p:nvSpPr>
        <p:spPr>
          <a:xfrm>
            <a:off x="459232" y="286138"/>
            <a:ext cx="4620768"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dirty="0" smtClean="0"/>
              <a:t>Click to edit Master text style</a:t>
            </a:r>
          </a:p>
        </p:txBody>
      </p:sp>
      <p:sp>
        <p:nvSpPr>
          <p:cNvPr id="13" name="Text Placeholder 17"/>
          <p:cNvSpPr>
            <a:spLocks noGrp="1"/>
          </p:cNvSpPr>
          <p:nvPr>
            <p:ph type="body" sz="quarter" idx="17"/>
          </p:nvPr>
        </p:nvSpPr>
        <p:spPr>
          <a:xfrm>
            <a:off x="4673600" y="295656"/>
            <a:ext cx="4620768"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dirty="0" smtClean="0"/>
              <a:t>Click to edit Master text style</a:t>
            </a:r>
          </a:p>
        </p:txBody>
      </p:sp>
      <p:sp>
        <p:nvSpPr>
          <p:cNvPr id="19" name="Text Placeholder 17"/>
          <p:cNvSpPr>
            <a:spLocks noGrp="1"/>
          </p:cNvSpPr>
          <p:nvPr>
            <p:ph type="body" sz="quarter" idx="18"/>
          </p:nvPr>
        </p:nvSpPr>
        <p:spPr>
          <a:xfrm>
            <a:off x="459232" y="1048512"/>
            <a:ext cx="4620768"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dirty="0" smtClean="0"/>
              <a:t>Click to edit Master text style</a:t>
            </a:r>
          </a:p>
        </p:txBody>
      </p:sp>
      <p:sp>
        <p:nvSpPr>
          <p:cNvPr id="20" name="Text Placeholder 17"/>
          <p:cNvSpPr>
            <a:spLocks noGrp="1"/>
          </p:cNvSpPr>
          <p:nvPr>
            <p:ph type="body" sz="quarter" idx="19"/>
          </p:nvPr>
        </p:nvSpPr>
        <p:spPr>
          <a:xfrm>
            <a:off x="4673600" y="1058030"/>
            <a:ext cx="4620768" cy="762000"/>
          </a:xfrm>
        </p:spPr>
        <p:txBody>
          <a:bodyPr>
            <a:normAutofit/>
          </a:bodyPr>
          <a:lstStyle>
            <a:lvl1pPr algn="l" defTabSz="914400" rtl="0" eaLnBrk="1" latinLnBrk="0" hangingPunct="1">
              <a:lnSpc>
                <a:spcPct val="100000"/>
              </a:lnSpc>
              <a:spcBef>
                <a:spcPct val="0"/>
              </a:spcBef>
              <a:spcAft>
                <a:spcPts val="0"/>
              </a:spcAft>
              <a:buNone/>
              <a:defRPr lang="en-US" sz="1400" b="0" kern="1200" spc="0" dirty="0" smtClean="0">
                <a:solidFill>
                  <a:srgbClr val="8A002E"/>
                </a:solidFill>
                <a:latin typeface="Arial" pitchFamily="34" charset="0"/>
                <a:ea typeface="+mj-ea"/>
                <a:cs typeface="Arial" pitchFamily="34" charset="0"/>
              </a:defRPr>
            </a:lvl1pPr>
          </a:lstStyle>
          <a:p>
            <a:pPr lvl="0"/>
            <a:r>
              <a:rPr lang="en-US" dirty="0" smtClean="0"/>
              <a:t>Click to edit Master text style</a:t>
            </a:r>
          </a:p>
        </p:txBody>
      </p:sp>
      <p:sp>
        <p:nvSpPr>
          <p:cNvPr id="11" name="Date Placeholder 3"/>
          <p:cNvSpPr>
            <a:spLocks noGrp="1"/>
          </p:cNvSpPr>
          <p:nvPr>
            <p:ph type="dt" sz="half" idx="20"/>
          </p:nvPr>
        </p:nvSpPr>
        <p:spPr/>
        <p:txBody>
          <a:bodyPr/>
          <a:lstStyle>
            <a:lvl1pPr>
              <a:defRPr/>
            </a:lvl1pPr>
          </a:lstStyle>
          <a:p>
            <a:pPr>
              <a:defRPr/>
            </a:pPr>
            <a:fld id="{7F2B3383-B8C6-49AA-BF9F-C81611177CE7}" type="datetime1">
              <a:rPr lang="en-US"/>
              <a:pPr>
                <a:defRPr/>
              </a:pPr>
              <a:t>2/13/2020</a:t>
            </a:fld>
            <a:endParaRPr lang="en-US"/>
          </a:p>
        </p:txBody>
      </p:sp>
      <p:sp>
        <p:nvSpPr>
          <p:cNvPr id="12" name="Footer Placeholder 4"/>
          <p:cNvSpPr>
            <a:spLocks noGrp="1"/>
          </p:cNvSpPr>
          <p:nvPr>
            <p:ph type="ftr" sz="quarter" idx="21"/>
          </p:nvPr>
        </p:nvSpPr>
        <p:spPr/>
        <p:txBody>
          <a:bodyPr/>
          <a:lstStyle>
            <a:lvl1pPr>
              <a:defRPr/>
            </a:lvl1pPr>
          </a:lstStyle>
          <a:p>
            <a:pPr>
              <a:defRPr/>
            </a:pPr>
            <a:endParaRPr lang="en-US"/>
          </a:p>
        </p:txBody>
      </p:sp>
      <p:sp>
        <p:nvSpPr>
          <p:cNvPr id="14" name="Slide Number Placeholder 5"/>
          <p:cNvSpPr>
            <a:spLocks noGrp="1"/>
          </p:cNvSpPr>
          <p:nvPr>
            <p:ph type="sldNum" sz="quarter" idx="22"/>
          </p:nvPr>
        </p:nvSpPr>
        <p:spPr/>
        <p:txBody>
          <a:bodyPr/>
          <a:lstStyle>
            <a:lvl1pPr>
              <a:defRPr/>
            </a:lvl1pPr>
          </a:lstStyle>
          <a:p>
            <a:pPr>
              <a:defRPr/>
            </a:pPr>
            <a:fld id="{04CF70DF-0AB9-484A-8CA4-207759E515DF}" type="slidenum">
              <a:rPr lang="en-US"/>
              <a:pPr>
                <a:defRPr/>
              </a:pPr>
              <a:t>‹#›</a:t>
            </a:fld>
            <a:endParaRPr lang="en-US"/>
          </a:p>
        </p:txBody>
      </p:sp>
    </p:spTree>
    <p:extLst>
      <p:ext uri="{BB962C8B-B14F-4D97-AF65-F5344CB8AC3E}">
        <p14:creationId xmlns:p14="http://schemas.microsoft.com/office/powerpoint/2010/main" val="2371278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3038" indent="-173038">
              <a:lnSpc>
                <a:spcPct val="90000"/>
              </a:lnSpc>
              <a:spcBef>
                <a:spcPts val="800"/>
              </a:spcBef>
              <a:buClrTx/>
              <a:defRPr sz="2400" b="0" spc="0">
                <a:solidFill>
                  <a:srgbClr val="212121"/>
                </a:solidFill>
                <a:latin typeface="Arial" pitchFamily="34" charset="0"/>
                <a:cs typeface="Arial" pitchFamily="34" charset="0"/>
              </a:defRPr>
            </a:lvl1pPr>
            <a:lvl2pPr>
              <a:lnSpc>
                <a:spcPct val="90000"/>
              </a:lnSpc>
              <a:spcBef>
                <a:spcPts val="0"/>
              </a:spcBef>
              <a:spcAft>
                <a:spcPts val="300"/>
              </a:spcAft>
              <a:buClrTx/>
              <a:defRPr sz="2200" b="0" spc="0">
                <a:solidFill>
                  <a:srgbClr val="212121"/>
                </a:solidFill>
                <a:latin typeface="Arial" pitchFamily="34" charset="0"/>
                <a:cs typeface="Arial" pitchFamily="34" charset="0"/>
              </a:defRPr>
            </a:lvl2pPr>
            <a:lvl3pPr>
              <a:lnSpc>
                <a:spcPct val="85000"/>
              </a:lnSpc>
              <a:spcBef>
                <a:spcPts val="0"/>
              </a:spcBef>
              <a:buClrTx/>
              <a:defRPr sz="2000" b="0" spc="0">
                <a:solidFill>
                  <a:srgbClr val="212121"/>
                </a:solidFill>
                <a:latin typeface="Arial" pitchFamily="34" charset="0"/>
                <a:cs typeface="Arial" pitchFamily="34" charset="0"/>
              </a:defRPr>
            </a:lvl3pPr>
            <a:lvl4pPr>
              <a:lnSpc>
                <a:spcPct val="85000"/>
              </a:lnSpc>
              <a:spcBef>
                <a:spcPts val="0"/>
              </a:spcBef>
              <a:buClrTx/>
              <a:defRPr sz="1600" b="0" spc="0">
                <a:solidFill>
                  <a:srgbClr val="212121"/>
                </a:solidFill>
                <a:latin typeface="Arial" pitchFamily="34" charset="0"/>
                <a:cs typeface="Arial" pitchFamily="34" charset="0"/>
              </a:defRPr>
            </a:lvl4pPr>
            <a:lvl5pPr>
              <a:lnSpc>
                <a:spcPct val="85000"/>
              </a:lnSpc>
              <a:buClrTx/>
              <a:defRPr sz="1600" b="0" spc="0">
                <a:solidFill>
                  <a:srgbClr val="21212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470408" y="304800"/>
            <a:ext cx="10972800" cy="762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58C0117-5563-47B3-BD7B-AC3D5A3D5311}" type="datetime1">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1212D-5CBE-4ED1-91F5-6400C3594FFB}" type="slidenum">
              <a:rPr lang="en-US"/>
              <a:pPr>
                <a:defRPr/>
              </a:pPr>
              <a:t>‹#›</a:t>
            </a:fld>
            <a:endParaRPr lang="en-US"/>
          </a:p>
        </p:txBody>
      </p:sp>
    </p:spTree>
    <p:extLst>
      <p:ext uri="{BB962C8B-B14F-4D97-AF65-F5344CB8AC3E}">
        <p14:creationId xmlns:p14="http://schemas.microsoft.com/office/powerpoint/2010/main" val="565477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70408" y="304800"/>
            <a:ext cx="10972800" cy="762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5791C64-63DF-465A-A8F4-649223A040CA}" type="datetime1">
              <a:rPr lang="en-US"/>
              <a:pPr>
                <a:defRPr/>
              </a:pPr>
              <a:t>2/13/2020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6A482F-D2BD-4976-84B6-1860C50BF82A}" type="slidenum">
              <a:rPr lang="en-US"/>
              <a:pPr>
                <a:defRPr/>
              </a:pPr>
              <a:t>‹#›</a:t>
            </a:fld>
            <a:endParaRPr lang="en-US"/>
          </a:p>
        </p:txBody>
      </p:sp>
    </p:spTree>
    <p:extLst>
      <p:ext uri="{BB962C8B-B14F-4D97-AF65-F5344CB8AC3E}">
        <p14:creationId xmlns:p14="http://schemas.microsoft.com/office/powerpoint/2010/main" val="383767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lnSpc>
                <a:spcPct val="85000"/>
              </a:lnSpc>
              <a:spcBef>
                <a:spcPts val="800"/>
              </a:spcBef>
              <a:defRPr sz="2800">
                <a:latin typeface="Arial Narrow" pitchFamily="34" charset="0"/>
              </a:defRPr>
            </a:lvl1pPr>
            <a:lvl2pPr>
              <a:lnSpc>
                <a:spcPct val="85000"/>
              </a:lnSpc>
              <a:spcBef>
                <a:spcPts val="800"/>
              </a:spcBef>
              <a:defRPr sz="2400">
                <a:latin typeface="Arial Narrow" pitchFamily="34" charset="0"/>
              </a:defRPr>
            </a:lvl2pPr>
            <a:lvl3pPr>
              <a:lnSpc>
                <a:spcPct val="85000"/>
              </a:lnSpc>
              <a:spcBef>
                <a:spcPts val="800"/>
              </a:spcBef>
              <a:defRPr sz="2000">
                <a:latin typeface="Arial Narrow" pitchFamily="34" charset="0"/>
              </a:defRPr>
            </a:lvl3pPr>
            <a:lvl4pPr>
              <a:lnSpc>
                <a:spcPct val="85000"/>
              </a:lnSpc>
              <a:spcBef>
                <a:spcPts val="800"/>
              </a:spcBef>
              <a:defRPr sz="1800">
                <a:latin typeface="Arial Narrow" pitchFamily="34" charset="0"/>
              </a:defRPr>
            </a:lvl4pPr>
            <a:lvl5pPr>
              <a:lnSpc>
                <a:spcPct val="85000"/>
              </a:lnSpc>
              <a:spcBef>
                <a:spcPts val="800"/>
              </a:spcBef>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lnSpc>
                <a:spcPct val="85000"/>
              </a:lnSpc>
              <a:spcBef>
                <a:spcPts val="800"/>
              </a:spcBef>
              <a:defRPr sz="2800">
                <a:latin typeface="Arial Narrow" pitchFamily="34" charset="0"/>
              </a:defRPr>
            </a:lvl1pPr>
            <a:lvl2pPr>
              <a:lnSpc>
                <a:spcPct val="85000"/>
              </a:lnSpc>
              <a:spcBef>
                <a:spcPts val="800"/>
              </a:spcBef>
              <a:defRPr sz="2400">
                <a:latin typeface="Arial Narrow" pitchFamily="34" charset="0"/>
              </a:defRPr>
            </a:lvl2pPr>
            <a:lvl3pPr>
              <a:lnSpc>
                <a:spcPct val="85000"/>
              </a:lnSpc>
              <a:spcBef>
                <a:spcPts val="800"/>
              </a:spcBef>
              <a:defRPr sz="2000">
                <a:latin typeface="Arial Narrow" pitchFamily="34" charset="0"/>
              </a:defRPr>
            </a:lvl3pPr>
            <a:lvl4pPr>
              <a:lnSpc>
                <a:spcPct val="85000"/>
              </a:lnSpc>
              <a:spcBef>
                <a:spcPts val="800"/>
              </a:spcBef>
              <a:defRPr sz="1800">
                <a:latin typeface="Arial Narrow" pitchFamily="34" charset="0"/>
              </a:defRPr>
            </a:lvl4pPr>
            <a:lvl5pPr>
              <a:lnSpc>
                <a:spcPct val="85000"/>
              </a:lnSpc>
              <a:spcBef>
                <a:spcPts val="800"/>
              </a:spcBef>
              <a:defRPr sz="1800">
                <a:latin typeface="Arial Narrow"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
          <p:cNvSpPr>
            <a:spLocks noGrp="1"/>
          </p:cNvSpPr>
          <p:nvPr>
            <p:ph type="title"/>
          </p:nvPr>
        </p:nvSpPr>
        <p:spPr>
          <a:xfrm>
            <a:off x="470408" y="304800"/>
            <a:ext cx="10972800" cy="762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212D0B3-2100-484D-AB4A-1A66D22F785F}" type="datetime1">
              <a:rPr lang="en-US"/>
              <a:pPr>
                <a:defRPr/>
              </a:pPr>
              <a:t>2/13/2020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552F28-8ED0-496D-B146-583FCD35D89E}" type="slidenum">
              <a:rPr lang="en-US"/>
              <a:pPr>
                <a:defRPr/>
              </a:pPr>
              <a:t>‹#›</a:t>
            </a:fld>
            <a:endParaRPr lang="en-US"/>
          </a:p>
        </p:txBody>
      </p:sp>
    </p:spTree>
    <p:extLst>
      <p:ext uri="{BB962C8B-B14F-4D97-AF65-F5344CB8AC3E}">
        <p14:creationId xmlns:p14="http://schemas.microsoft.com/office/powerpoint/2010/main" val="2401910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235" y="2697480"/>
            <a:ext cx="10363200" cy="685800"/>
          </a:xfrm>
          <a:prstGeom prst="rect">
            <a:avLst/>
          </a:prstGeom>
        </p:spPr>
        <p:txBody>
          <a:bodyPr anchor="t">
            <a:normAutofit/>
          </a:bodyPr>
          <a:lstStyle>
            <a:lvl1pPr algn="l">
              <a:lnSpc>
                <a:spcPct val="90000"/>
              </a:lnSpc>
              <a:defRPr sz="2800" b="1" cap="all">
                <a:solidFill>
                  <a:schemeClr val="tx1"/>
                </a:solidFill>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70676" y="3581401"/>
            <a:ext cx="10363200" cy="1500187"/>
          </a:xfrm>
        </p:spPr>
        <p:txBody>
          <a:bodyPr>
            <a:normAutofit/>
          </a:bodyPr>
          <a:lstStyle>
            <a:lvl1pPr marL="0" indent="0">
              <a:buNone/>
              <a:defRPr sz="2800" spc="0">
                <a:solidFill>
                  <a:schemeClr val="tx1"/>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30DE29A8-73C9-4F6B-8870-E169E2DA1F6A}" type="datetime1">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22079CB-BBCE-40BE-A116-3570DDFFC606}" type="slidenum">
              <a:rPr lang="en-US"/>
              <a:pPr>
                <a:defRPr/>
              </a:pPr>
              <a:t>‹#›</a:t>
            </a:fld>
            <a:endParaRPr lang="en-US"/>
          </a:p>
        </p:txBody>
      </p:sp>
    </p:spTree>
    <p:extLst>
      <p:ext uri="{BB962C8B-B14F-4D97-AF65-F5344CB8AC3E}">
        <p14:creationId xmlns:p14="http://schemas.microsoft.com/office/powerpoint/2010/main" val="141809287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a:xfrm>
            <a:off x="470408" y="304800"/>
            <a:ext cx="10972800" cy="762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lvl1pPr>
              <a:defRPr>
                <a:latin typeface="Arial Narrow" pitchFamily="34" charset="0"/>
              </a:defRPr>
            </a:lvl1pPr>
          </a:lstStyle>
          <a:p>
            <a:pPr>
              <a:defRPr/>
            </a:pPr>
            <a:fld id="{AD29B920-BE95-4BED-BF8B-E40BECFB33D4}" type="datetime1">
              <a:rPr lang="en-US"/>
              <a:pPr>
                <a:defRPr/>
              </a:pPr>
              <a:t>2/13/2020</a:t>
            </a:fld>
            <a:endParaRPr lang="en-US"/>
          </a:p>
        </p:txBody>
      </p:sp>
      <p:sp>
        <p:nvSpPr>
          <p:cNvPr id="8" name="Footer Placeholder 7"/>
          <p:cNvSpPr>
            <a:spLocks noGrp="1"/>
          </p:cNvSpPr>
          <p:nvPr>
            <p:ph type="ftr" sz="quarter" idx="11"/>
          </p:nvPr>
        </p:nvSpPr>
        <p:spPr/>
        <p:txBody>
          <a:bodyPr/>
          <a:lstStyle>
            <a:lvl1pPr>
              <a:defRPr>
                <a:latin typeface="Arial Narrow"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Narrow" pitchFamily="34" charset="0"/>
              </a:defRPr>
            </a:lvl1pPr>
          </a:lstStyle>
          <a:p>
            <a:pPr>
              <a:defRPr/>
            </a:pPr>
            <a:fld id="{B7B77851-027D-4438-8076-1ED3113A78D3}" type="slidenum">
              <a:rPr lang="en-US"/>
              <a:pPr>
                <a:defRPr/>
              </a:pPr>
              <a:t>‹#›</a:t>
            </a:fld>
            <a:endParaRPr lang="en-US"/>
          </a:p>
        </p:txBody>
      </p:sp>
    </p:spTree>
    <p:extLst>
      <p:ext uri="{BB962C8B-B14F-4D97-AF65-F5344CB8AC3E}">
        <p14:creationId xmlns:p14="http://schemas.microsoft.com/office/powerpoint/2010/main" val="2974707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383CE0-BD4C-47D2-BAE6-9E529D5115B9}" type="datetime1">
              <a:rPr lang="en-US"/>
              <a:pPr>
                <a:defRPr/>
              </a:pPr>
              <a:t>2/13/2020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8A2291-FEA1-458E-8FF8-08B3E421AFF2}" type="slidenum">
              <a:rPr lang="en-US"/>
              <a:pPr>
                <a:defRPr/>
              </a:pPr>
              <a:t>‹#›</a:t>
            </a:fld>
            <a:endParaRPr lang="en-US"/>
          </a:p>
        </p:txBody>
      </p:sp>
    </p:spTree>
    <p:extLst>
      <p:ext uri="{BB962C8B-B14F-4D97-AF65-F5344CB8AC3E}">
        <p14:creationId xmlns:p14="http://schemas.microsoft.com/office/powerpoint/2010/main" val="1157842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E6115-46EB-4EB2-9DAA-816413BDB520}" type="datetime1">
              <a:rPr lang="en-US"/>
              <a:pPr>
                <a:defRPr/>
              </a:pPr>
              <a:t>2/13/2020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42E6D3-1415-4BAF-9FB1-8053E7680060}" type="slidenum">
              <a:rPr lang="en-US"/>
              <a:pPr>
                <a:defRPr/>
              </a:pPr>
              <a:t>‹#›</a:t>
            </a:fld>
            <a:endParaRPr lang="en-US"/>
          </a:p>
        </p:txBody>
      </p:sp>
    </p:spTree>
    <p:extLst>
      <p:ext uri="{BB962C8B-B14F-4D97-AF65-F5344CB8AC3E}">
        <p14:creationId xmlns:p14="http://schemas.microsoft.com/office/powerpoint/2010/main" val="2175264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4F5CBA-B84B-4274-8512-59E896AA69BC}" type="datetime1">
              <a:rPr lang="en-US"/>
              <a:pPr>
                <a:defRPr/>
              </a:pPr>
              <a:t>2/13/2020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4CF2E-5A6A-4020-A020-3B8E0C487F9B}" type="slidenum">
              <a:rPr lang="en-US"/>
              <a:pPr>
                <a:defRPr/>
              </a:pPr>
              <a:t>‹#›</a:t>
            </a:fld>
            <a:endParaRPr lang="en-US"/>
          </a:p>
        </p:txBody>
      </p:sp>
    </p:spTree>
    <p:extLst>
      <p:ext uri="{BB962C8B-B14F-4D97-AF65-F5344CB8AC3E}">
        <p14:creationId xmlns:p14="http://schemas.microsoft.com/office/powerpoint/2010/main" val="3442273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a:spLocks noGrp="1"/>
          </p:cNvSpPr>
          <p:nvPr>
            <p:ph type="title"/>
          </p:nvPr>
        </p:nvSpPr>
        <p:spPr>
          <a:xfrm>
            <a:off x="470408" y="304800"/>
            <a:ext cx="10972800" cy="762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0F22DAD-233F-4C11-8A44-6108558BF286}" type="datetime1">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7D48EF-D53B-44F2-9812-C849E7F081AD}" type="slidenum">
              <a:rPr lang="en-US"/>
              <a:pPr>
                <a:defRPr/>
              </a:pPr>
              <a:t>‹#›</a:t>
            </a:fld>
            <a:endParaRPr lang="en-US"/>
          </a:p>
        </p:txBody>
      </p:sp>
    </p:spTree>
    <p:extLst>
      <p:ext uri="{BB962C8B-B14F-4D97-AF65-F5344CB8AC3E}">
        <p14:creationId xmlns:p14="http://schemas.microsoft.com/office/powerpoint/2010/main" val="198955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nd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7" name="Text Placeholder 4"/>
          <p:cNvSpPr>
            <a:spLocks noGrp="1"/>
          </p:cNvSpPr>
          <p:nvPr>
            <p:ph type="body" sz="quarter" idx="14"/>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grpSp>
        <p:nvGrpSpPr>
          <p:cNvPr id="4" name="Group 3"/>
          <p:cNvGrpSpPr/>
          <p:nvPr userDrawn="1"/>
        </p:nvGrpSpPr>
        <p:grpSpPr>
          <a:xfrm>
            <a:off x="-4296" y="6227948"/>
            <a:ext cx="12196296" cy="285746"/>
            <a:chOff x="-4296" y="6227948"/>
            <a:chExt cx="12196296" cy="285746"/>
          </a:xfrm>
        </p:grpSpPr>
        <p:sp>
          <p:nvSpPr>
            <p:cNvPr id="9" name="Rectangle 8"/>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Isosceles Triangle 1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1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 name="Text Placeholder 9"/>
          <p:cNvSpPr>
            <a:spLocks noGrp="1"/>
          </p:cNvSpPr>
          <p:nvPr>
            <p:ph type="body" sz="quarter" idx="16" hasCustomPrompt="1"/>
          </p:nvPr>
        </p:nvSpPr>
        <p:spPr>
          <a:xfrm>
            <a:off x="379770" y="6029325"/>
            <a:ext cx="11425237" cy="17827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
        <p:nvSpPr>
          <p:cNvPr id="18" name="Text Placeholder 17"/>
          <p:cNvSpPr>
            <a:spLocks noGrp="1"/>
          </p:cNvSpPr>
          <p:nvPr>
            <p:ph type="body" sz="quarter" idx="17" hasCustomPrompt="1"/>
          </p:nvPr>
        </p:nvSpPr>
        <p:spPr>
          <a:xfrm>
            <a:off x="1453702" y="6247711"/>
            <a:ext cx="10351008" cy="246221"/>
          </a:xfrm>
        </p:spPr>
        <p:txBody>
          <a:bodyPr lIns="0" tIns="0" rIns="0" bIns="0" anchor="ctr"/>
          <a:lstStyle>
            <a:lvl1pPr marL="0" indent="0" algn="r">
              <a:buNone/>
              <a:defRPr sz="16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Strapline text here</a:t>
            </a:r>
            <a:endParaRPr lang="en-US" dirty="0"/>
          </a:p>
        </p:txBody>
      </p:sp>
      <p:sp>
        <p:nvSpPr>
          <p:cNvPr id="8" name="Text Placeholder 7"/>
          <p:cNvSpPr>
            <a:spLocks noGrp="1"/>
          </p:cNvSpPr>
          <p:nvPr>
            <p:ph type="body" sz="quarter" idx="18"/>
          </p:nvPr>
        </p:nvSpPr>
        <p:spPr>
          <a:xfrm>
            <a:off x="342900" y="1534012"/>
            <a:ext cx="11506200" cy="3187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47241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9B77B4-730D-4D12-92EC-FE34A80580D4}" type="datetime1">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96B459-227A-4727-96AC-ED324899504E}" type="slidenum">
              <a:rPr lang="en-US"/>
              <a:pPr>
                <a:defRPr/>
              </a:pPr>
              <a:t>‹#›</a:t>
            </a:fld>
            <a:endParaRPr lang="en-US"/>
          </a:p>
        </p:txBody>
      </p:sp>
    </p:spTree>
    <p:extLst>
      <p:ext uri="{BB962C8B-B14F-4D97-AF65-F5344CB8AC3E}">
        <p14:creationId xmlns:p14="http://schemas.microsoft.com/office/powerpoint/2010/main" val="2206702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0351" y="271463"/>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8288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096000" y="1828801"/>
            <a:ext cx="5384800" cy="4525963"/>
          </a:xfrm>
        </p:spPr>
        <p:txBody>
          <a:bodyPr/>
          <a:lstStyle/>
          <a:p>
            <a:pPr lvl="0"/>
            <a:endParaRPr lang="en-US" noProof="0" smtClean="0"/>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0FFA13A3-3A43-4847-AB6F-9B4F2D972644}" type="slidenum">
              <a:rPr lang="en-US"/>
              <a:pPr>
                <a:defRPr/>
              </a:pPr>
              <a:t>‹#›</a:t>
            </a:fld>
            <a:endParaRPr lang="en-US"/>
          </a:p>
        </p:txBody>
      </p:sp>
    </p:spTree>
    <p:extLst>
      <p:ext uri="{BB962C8B-B14F-4D97-AF65-F5344CB8AC3E}">
        <p14:creationId xmlns:p14="http://schemas.microsoft.com/office/powerpoint/2010/main" val="3519604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47040" y="1646238"/>
            <a:ext cx="10972800" cy="4525962"/>
          </a:xfrm>
          <a:prstGeom prst="rect">
            <a:avLst/>
          </a:prstGeom>
        </p:spPr>
        <p:txBody>
          <a:bodyPr lIns="102375" tIns="51188" rIns="102375" bIns="51188">
            <a:normAutofit/>
          </a:bodyPr>
          <a:lstStyle>
            <a:lvl1pPr marL="255936" indent="-255936">
              <a:lnSpc>
                <a:spcPct val="90000"/>
              </a:lnSpc>
              <a:spcBef>
                <a:spcPts val="1120"/>
              </a:spcBef>
              <a:buClr>
                <a:srgbClr val="752136"/>
              </a:buClr>
              <a:buSzPct val="80000"/>
              <a:buFont typeface="Wingdings" pitchFamily="2" charset="2"/>
              <a:buChar char="§"/>
              <a:defRPr sz="2900">
                <a:solidFill>
                  <a:srgbClr val="000000"/>
                </a:solidFill>
                <a:latin typeface="Arial" pitchFamily="34" charset="0"/>
                <a:cs typeface="Arial" pitchFamily="34" charset="0"/>
              </a:defRPr>
            </a:lvl1pPr>
            <a:lvl2pPr marL="767806" indent="-318142">
              <a:lnSpc>
                <a:spcPct val="90000"/>
              </a:lnSpc>
              <a:buClr>
                <a:srgbClr val="752136"/>
              </a:buClr>
              <a:buSzPct val="85000"/>
              <a:buFont typeface="Arial" pitchFamily="34" charset="0"/>
              <a:buChar char="–"/>
              <a:tabLst/>
              <a:defRPr sz="2700">
                <a:solidFill>
                  <a:srgbClr val="000000"/>
                </a:solidFill>
                <a:latin typeface="Arial" pitchFamily="34" charset="0"/>
                <a:cs typeface="Arial" pitchFamily="34" charset="0"/>
              </a:defRPr>
            </a:lvl2pPr>
            <a:lvl3pPr marL="1085950" indent="-184842">
              <a:lnSpc>
                <a:spcPct val="90000"/>
              </a:lnSpc>
              <a:buClr>
                <a:srgbClr val="752136"/>
              </a:buClr>
              <a:buFont typeface="Arial" pitchFamily="34" charset="0"/>
              <a:buChar char="•"/>
              <a:defRPr sz="2200">
                <a:solidFill>
                  <a:srgbClr val="000000"/>
                </a:solidFill>
                <a:latin typeface="Arial" pitchFamily="34" charset="0"/>
                <a:cs typeface="Arial" pitchFamily="34" charset="0"/>
              </a:defRPr>
            </a:lvl3pPr>
            <a:lvl4pPr marL="1535615" indent="-255936">
              <a:lnSpc>
                <a:spcPct val="90000"/>
              </a:lnSpc>
              <a:buClr>
                <a:srgbClr val="752136"/>
              </a:buClr>
              <a:buSzPct val="80000"/>
              <a:buFont typeface="Wingdings" pitchFamily="2" charset="2"/>
              <a:buChar char="§"/>
              <a:defRPr sz="2200">
                <a:solidFill>
                  <a:srgbClr val="000000"/>
                </a:solidFill>
                <a:latin typeface="Arial" pitchFamily="34" charset="0"/>
                <a:cs typeface="Arial" pitchFamily="34" charset="0"/>
              </a:defRPr>
            </a:lvl4pPr>
            <a:lvl5pPr marL="1924851" indent="-255936">
              <a:lnSpc>
                <a:spcPct val="90000"/>
              </a:lnSpc>
              <a:buClr>
                <a:srgbClr val="752136"/>
              </a:buClr>
              <a:buSzPct val="80000"/>
              <a:buFont typeface="Arial" pitchFamily="34" charset="0"/>
              <a:buChar char="–"/>
              <a:defRPr sz="2000">
                <a:solidFill>
                  <a:srgbClr val="00000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406400" y="219456"/>
            <a:ext cx="11379200" cy="1143000"/>
          </a:xfrm>
          <a:prstGeom prst="rect">
            <a:avLst/>
          </a:prstGeom>
          <a:ln>
            <a:noFill/>
          </a:ln>
        </p:spPr>
        <p:txBody>
          <a:bodyPr lIns="102375" tIns="51188" rIns="102375" bIns="51188" anchor="ctr" anchorCtr="0">
            <a:normAutofit/>
          </a:bodyPr>
          <a:lstStyle>
            <a:lvl1pPr algn="l">
              <a:lnSpc>
                <a:spcPts val="3582"/>
              </a:lnSpc>
              <a:defRPr sz="3600">
                <a:solidFill>
                  <a:srgbClr val="86002D"/>
                </a:solidFill>
                <a:latin typeface="Arial Narrow"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725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5" name="Text Placeholder 4"/>
          <p:cNvSpPr>
            <a:spLocks noGrp="1"/>
          </p:cNvSpPr>
          <p:nvPr>
            <p:ph type="body" sz="quarter" idx="13" hasCustomPrompt="1"/>
          </p:nvPr>
        </p:nvSpPr>
        <p:spPr>
          <a:xfrm>
            <a:off x="391370" y="6376853"/>
            <a:ext cx="11419630"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smtClean="0"/>
              <a:t>Notes and Sources</a:t>
            </a:r>
            <a:endParaRPr lang="en-US" dirty="0"/>
          </a:p>
        </p:txBody>
      </p:sp>
      <p:sp>
        <p:nvSpPr>
          <p:cNvPr id="7" name="Chart Placeholder 6"/>
          <p:cNvSpPr>
            <a:spLocks noGrp="1"/>
          </p:cNvSpPr>
          <p:nvPr>
            <p:ph type="chart" sz="quarter" idx="14"/>
          </p:nvPr>
        </p:nvSpPr>
        <p:spPr>
          <a:xfrm>
            <a:off x="381000" y="1534011"/>
            <a:ext cx="11430000" cy="4462752"/>
          </a:xfrm>
        </p:spPr>
        <p:txBody>
          <a:bodyPr/>
          <a:lstStyle>
            <a:lvl1pPr>
              <a:defRPr>
                <a:solidFill>
                  <a:schemeClr val="tx1"/>
                </a:solidFill>
              </a:defRPr>
            </a:lvl1pPr>
          </a:lstStyle>
          <a:p>
            <a:endParaRPr lang="en-US"/>
          </a:p>
        </p:txBody>
      </p:sp>
      <p:sp>
        <p:nvSpPr>
          <p:cNvPr id="10"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Tree>
    <p:extLst>
      <p:ext uri="{BB962C8B-B14F-4D97-AF65-F5344CB8AC3E}">
        <p14:creationId xmlns:p14="http://schemas.microsoft.com/office/powerpoint/2010/main" val="22996780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and strapline">
    <p:spTree>
      <p:nvGrpSpPr>
        <p:cNvPr id="1" name=""/>
        <p:cNvGrpSpPr/>
        <p:nvPr/>
      </p:nvGrpSpPr>
      <p:grpSpPr>
        <a:xfrm>
          <a:off x="0" y="0"/>
          <a:ext cx="0" cy="0"/>
          <a:chOff x="0" y="0"/>
          <a:chExt cx="0" cy="0"/>
        </a:xfrm>
      </p:grpSpPr>
      <p:sp>
        <p:nvSpPr>
          <p:cNvPr id="8" name="Chart Placeholder 7"/>
          <p:cNvSpPr>
            <a:spLocks noGrp="1"/>
          </p:cNvSpPr>
          <p:nvPr>
            <p:ph type="chart" sz="quarter" idx="18"/>
          </p:nvPr>
        </p:nvSpPr>
        <p:spPr>
          <a:xfrm>
            <a:off x="381000" y="1534010"/>
            <a:ext cx="11425237" cy="4466740"/>
          </a:xfrm>
        </p:spPr>
        <p:txBody>
          <a:bodyPr/>
          <a:lstStyle/>
          <a:p>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smtClean="0"/>
              <a:t>XXXXX.X</a:t>
            </a:r>
            <a:endParaRPr lang="en-US" dirty="0"/>
          </a:p>
        </p:txBody>
      </p:sp>
      <p:sp>
        <p:nvSpPr>
          <p:cNvPr id="7" name="Text Placeholder 4"/>
          <p:cNvSpPr>
            <a:spLocks noGrp="1"/>
          </p:cNvSpPr>
          <p:nvPr>
            <p:ph type="body" sz="quarter" idx="14"/>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grpSp>
        <p:nvGrpSpPr>
          <p:cNvPr id="4" name="Group 3"/>
          <p:cNvGrpSpPr/>
          <p:nvPr userDrawn="1"/>
        </p:nvGrpSpPr>
        <p:grpSpPr>
          <a:xfrm>
            <a:off x="-4296" y="6227948"/>
            <a:ext cx="12196296" cy="285746"/>
            <a:chOff x="-4296" y="6227948"/>
            <a:chExt cx="12196296" cy="285746"/>
          </a:xfrm>
        </p:grpSpPr>
        <p:sp>
          <p:nvSpPr>
            <p:cNvPr id="9" name="Rectangle 8"/>
            <p:cNvSpPr/>
            <p:nvPr/>
          </p:nvSpPr>
          <p:spPr>
            <a:xfrm rot="10800000">
              <a:off x="-4296" y="6227948"/>
              <a:ext cx="12196296" cy="285743"/>
            </a:xfrm>
            <a:prstGeom prst="rect">
              <a:avLst/>
            </a:prstGeom>
            <a:solidFill>
              <a:srgbClr val="C8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490407" y="6227950"/>
              <a:ext cx="963875" cy="285482"/>
            </a:xfrm>
            <a:custGeom>
              <a:avLst/>
              <a:gdLst>
                <a:gd name="connsiteX0" fmla="*/ 0 w 963875"/>
                <a:gd name="connsiteY0" fmla="*/ 0 h 223015"/>
                <a:gd name="connsiteX1" fmla="*/ 963875 w 963875"/>
                <a:gd name="connsiteY1" fmla="*/ 0 h 223015"/>
                <a:gd name="connsiteX2" fmla="*/ 556272 w 963875"/>
                <a:gd name="connsiteY2" fmla="*/ 223015 h 223015"/>
                <a:gd name="connsiteX3" fmla="*/ 0 w 963875"/>
                <a:gd name="connsiteY3" fmla="*/ 223015 h 223015"/>
              </a:gdLst>
              <a:ahLst/>
              <a:cxnLst>
                <a:cxn ang="0">
                  <a:pos x="connsiteX0" y="connsiteY0"/>
                </a:cxn>
                <a:cxn ang="0">
                  <a:pos x="connsiteX1" y="connsiteY1"/>
                </a:cxn>
                <a:cxn ang="0">
                  <a:pos x="connsiteX2" y="connsiteY2"/>
                </a:cxn>
                <a:cxn ang="0">
                  <a:pos x="connsiteX3" y="connsiteY3"/>
                </a:cxn>
              </a:cxnLst>
              <a:rect l="l" t="t" r="r" b="b"/>
              <a:pathLst>
                <a:path w="963875" h="223015">
                  <a:moveTo>
                    <a:pt x="0" y="0"/>
                  </a:moveTo>
                  <a:lnTo>
                    <a:pt x="963875" y="0"/>
                  </a:lnTo>
                  <a:lnTo>
                    <a:pt x="556272" y="223015"/>
                  </a:lnTo>
                  <a:lnTo>
                    <a:pt x="0" y="2230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1"/>
            <p:cNvSpPr/>
            <p:nvPr/>
          </p:nvSpPr>
          <p:spPr>
            <a:xfrm>
              <a:off x="121421" y="6334516"/>
              <a:ext cx="693768" cy="179178"/>
            </a:xfrm>
            <a:custGeom>
              <a:avLst/>
              <a:gdLst>
                <a:gd name="connsiteX0" fmla="*/ 341597 w 693768"/>
                <a:gd name="connsiteY0" fmla="*/ 0 h 139972"/>
                <a:gd name="connsiteX1" fmla="*/ 693768 w 693768"/>
                <a:gd name="connsiteY1" fmla="*/ 139972 h 139972"/>
                <a:gd name="connsiteX2" fmla="*/ 0 w 693768"/>
                <a:gd name="connsiteY2" fmla="*/ 139972 h 139972"/>
              </a:gdLst>
              <a:ahLst/>
              <a:cxnLst>
                <a:cxn ang="0">
                  <a:pos x="connsiteX0" y="connsiteY0"/>
                </a:cxn>
                <a:cxn ang="0">
                  <a:pos x="connsiteX1" y="connsiteY1"/>
                </a:cxn>
                <a:cxn ang="0">
                  <a:pos x="connsiteX2" y="connsiteY2"/>
                </a:cxn>
              </a:cxnLst>
              <a:rect l="l" t="t" r="r" b="b"/>
              <a:pathLst>
                <a:path w="693768" h="139972">
                  <a:moveTo>
                    <a:pt x="341597" y="0"/>
                  </a:moveTo>
                  <a:lnTo>
                    <a:pt x="693768" y="139972"/>
                  </a:lnTo>
                  <a:lnTo>
                    <a:pt x="0" y="1399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Isosceles Triangle 12"/>
            <p:cNvSpPr/>
            <p:nvPr/>
          </p:nvSpPr>
          <p:spPr>
            <a:xfrm rot="10800000">
              <a:off x="198352" y="6227950"/>
              <a:ext cx="582420" cy="131433"/>
            </a:xfrm>
            <a:prstGeom prst="triangle">
              <a:avLst>
                <a:gd name="adj" fmla="val 5182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13"/>
            <p:cNvSpPr/>
            <p:nvPr/>
          </p:nvSpPr>
          <p:spPr>
            <a:xfrm rot="5400000">
              <a:off x="102463" y="6125489"/>
              <a:ext cx="285482" cy="490407"/>
            </a:xfrm>
            <a:custGeom>
              <a:avLst/>
              <a:gdLst>
                <a:gd name="connsiteX0" fmla="*/ 0 w 223015"/>
                <a:gd name="connsiteY0" fmla="*/ 490407 h 490407"/>
                <a:gd name="connsiteX1" fmla="*/ 0 w 223015"/>
                <a:gd name="connsiteY1" fmla="*/ 250844 h 490407"/>
                <a:gd name="connsiteX2" fmla="*/ 95965 w 223015"/>
                <a:gd name="connsiteY2" fmla="*/ 0 h 490407"/>
                <a:gd name="connsiteX3" fmla="*/ 223015 w 223015"/>
                <a:gd name="connsiteY3" fmla="*/ 335606 h 490407"/>
                <a:gd name="connsiteX4" fmla="*/ 223015 w 223015"/>
                <a:gd name="connsiteY4" fmla="*/ 490407 h 49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5" h="490407">
                  <a:moveTo>
                    <a:pt x="0" y="490407"/>
                  </a:moveTo>
                  <a:lnTo>
                    <a:pt x="0" y="250844"/>
                  </a:lnTo>
                  <a:lnTo>
                    <a:pt x="95965" y="0"/>
                  </a:lnTo>
                  <a:lnTo>
                    <a:pt x="223015" y="335606"/>
                  </a:lnTo>
                  <a:lnTo>
                    <a:pt x="223015" y="4904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 name="Text Placeholder 9"/>
          <p:cNvSpPr>
            <a:spLocks noGrp="1"/>
          </p:cNvSpPr>
          <p:nvPr>
            <p:ph type="body" sz="quarter" idx="16" hasCustomPrompt="1"/>
          </p:nvPr>
        </p:nvSpPr>
        <p:spPr>
          <a:xfrm>
            <a:off x="379770" y="6029325"/>
            <a:ext cx="11425237" cy="17827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
        <p:nvSpPr>
          <p:cNvPr id="18" name="Text Placeholder 17"/>
          <p:cNvSpPr>
            <a:spLocks noGrp="1"/>
          </p:cNvSpPr>
          <p:nvPr>
            <p:ph type="body" sz="quarter" idx="17" hasCustomPrompt="1"/>
          </p:nvPr>
        </p:nvSpPr>
        <p:spPr>
          <a:xfrm>
            <a:off x="1453702" y="6247711"/>
            <a:ext cx="10351008" cy="246221"/>
          </a:xfrm>
        </p:spPr>
        <p:txBody>
          <a:bodyPr lIns="0" tIns="0" rIns="0" bIns="0" anchor="ctr"/>
          <a:lstStyle>
            <a:lvl1pPr marL="0" indent="0" algn="r">
              <a:buNone/>
              <a:defRPr sz="16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Strapline text here</a:t>
            </a:r>
            <a:endParaRPr lang="en-US" dirty="0"/>
          </a:p>
        </p:txBody>
      </p:sp>
    </p:spTree>
    <p:extLst>
      <p:ext uri="{BB962C8B-B14F-4D97-AF65-F5344CB8AC3E}">
        <p14:creationId xmlns:p14="http://schemas.microsoft.com/office/powerpoint/2010/main" val="91105949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5" name="Table Placeholder 14"/>
          <p:cNvSpPr>
            <a:spLocks noGrp="1"/>
          </p:cNvSpPr>
          <p:nvPr>
            <p:ph type="tbl" sz="quarter" idx="17"/>
          </p:nvPr>
        </p:nvSpPr>
        <p:spPr>
          <a:xfrm>
            <a:off x="390525" y="1450975"/>
            <a:ext cx="11420475" cy="3929063"/>
          </a:xfrm>
        </p:spPr>
        <p:txBody>
          <a:bodyPr/>
          <a:lstStyle/>
          <a:p>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smtClean="0"/>
              <a:t>XXXXX.X</a:t>
            </a:r>
            <a:endParaRPr lang="en-US" dirty="0"/>
          </a:p>
        </p:txBody>
      </p:sp>
      <p:sp>
        <p:nvSpPr>
          <p:cNvPr id="16" name="Text Placeholder 4"/>
          <p:cNvSpPr>
            <a:spLocks noGrp="1"/>
          </p:cNvSpPr>
          <p:nvPr>
            <p:ph type="body" sz="quarter" idx="15"/>
          </p:nvPr>
        </p:nvSpPr>
        <p:spPr>
          <a:xfrm>
            <a:off x="342900" y="935667"/>
            <a:ext cx="10102850" cy="249299"/>
          </a:xfrm>
        </p:spPr>
        <p:txBody>
          <a:bodyPr tIns="0" bIns="0">
            <a:spAutoFit/>
          </a:bodyPr>
          <a:lstStyle>
            <a:lvl1pPr marL="0" indent="0">
              <a:lnSpc>
                <a:spcPct val="90000"/>
              </a:lnSpc>
              <a:spcBef>
                <a:spcPts val="0"/>
              </a:spcBef>
              <a:buNone/>
              <a:defRPr i="1">
                <a:latin typeface="Calibri Light" panose="020F03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smtClean="0"/>
              <a:t>Notes and Sources</a:t>
            </a:r>
          </a:p>
        </p:txBody>
      </p:sp>
    </p:spTree>
    <p:extLst>
      <p:ext uri="{BB962C8B-B14F-4D97-AF65-F5344CB8AC3E}">
        <p14:creationId xmlns:p14="http://schemas.microsoft.com/office/powerpoint/2010/main" val="39607375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bg>
      <p:bgPr>
        <a:gradFill>
          <a:gsLst>
            <a:gs pos="0">
              <a:schemeClr val="accent6">
                <a:lumMod val="0"/>
                <a:lumOff val="100000"/>
              </a:schemeClr>
            </a:gs>
            <a:gs pos="35000">
              <a:schemeClr val="accent6">
                <a:lumMod val="0"/>
                <a:lumOff val="100000"/>
              </a:schemeClr>
            </a:gs>
            <a:gs pos="100000">
              <a:srgbClr val="D9D9D6"/>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5915026"/>
            <a:ext cx="12192000" cy="942976"/>
            <a:chOff x="0" y="5955959"/>
            <a:chExt cx="12192000" cy="902043"/>
          </a:xfrm>
        </p:grpSpPr>
        <p:sp>
          <p:nvSpPr>
            <p:cNvPr id="19" name="Rectangle 18"/>
            <p:cNvSpPr/>
            <p:nvPr userDrawn="1"/>
          </p:nvSpPr>
          <p:spPr>
            <a:xfrm>
              <a:off x="0" y="5955959"/>
              <a:ext cx="12192000" cy="902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Triangle 19"/>
            <p:cNvSpPr/>
            <p:nvPr userDrawn="1"/>
          </p:nvSpPr>
          <p:spPr>
            <a:xfrm flipH="1">
              <a:off x="11289958" y="5955960"/>
              <a:ext cx="902042" cy="90204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FFFFFF"/>
                </a:solidFill>
              </a:endParaRPr>
            </a:p>
          </p:txBody>
        </p:sp>
      </p:grpSp>
      <p:sp>
        <p:nvSpPr>
          <p:cNvPr id="5" name="Title 13"/>
          <p:cNvSpPr>
            <a:spLocks noGrp="1"/>
          </p:cNvSpPr>
          <p:nvPr>
            <p:ph type="title" hasCustomPrompt="1"/>
          </p:nvPr>
        </p:nvSpPr>
        <p:spPr>
          <a:xfrm>
            <a:off x="381000" y="2382614"/>
            <a:ext cx="11430000" cy="590931"/>
          </a:xfrm>
          <a:effectLst/>
        </p:spPr>
        <p:txBody>
          <a:bodyPr wrap="square" bIns="36576" anchor="b">
            <a:spAutoFit/>
          </a:bodyPr>
          <a:lstStyle>
            <a:lvl1pPr algn="ctr">
              <a:lnSpc>
                <a:spcPct val="100000"/>
              </a:lnSpc>
              <a:defRPr sz="3600">
                <a:solidFill>
                  <a:schemeClr val="accent6"/>
                </a:solidFill>
                <a:effectLst/>
              </a:defRPr>
            </a:lvl1pPr>
          </a:lstStyle>
          <a:p>
            <a:r>
              <a:rPr lang="en-US" dirty="0" smtClean="0"/>
              <a:t>Section Divider Slide</a:t>
            </a:r>
            <a:endParaRPr lang="en-US" dirty="0"/>
          </a:p>
        </p:txBody>
      </p:sp>
      <p:sp>
        <p:nvSpPr>
          <p:cNvPr id="6" name="Subtitle 2"/>
          <p:cNvSpPr>
            <a:spLocks noGrp="1"/>
          </p:cNvSpPr>
          <p:nvPr>
            <p:ph type="subTitle" idx="1"/>
          </p:nvPr>
        </p:nvSpPr>
        <p:spPr>
          <a:xfrm>
            <a:off x="381000" y="3264708"/>
            <a:ext cx="11429999" cy="369332"/>
          </a:xfrm>
        </p:spPr>
        <p:txBody>
          <a:bodyPr wrap="square" lIns="0" tIns="0" rIns="0" bIns="0" anchor="t" anchorCtr="0">
            <a:spAutoFit/>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96F6AEA-BFCE-644B-B5DE-06784F16BF6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4512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5.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sp>
        <p:nvSpPr>
          <p:cNvPr id="2" name="Title Placeholder 1"/>
          <p:cNvSpPr>
            <a:spLocks noGrp="1"/>
          </p:cNvSpPr>
          <p:nvPr>
            <p:ph type="title"/>
          </p:nvPr>
        </p:nvSpPr>
        <p:spPr>
          <a:xfrm>
            <a:off x="342900" y="0"/>
            <a:ext cx="10103126" cy="925032"/>
          </a:xfrm>
          <a:prstGeom prst="rect">
            <a:avLst/>
          </a:prstGeom>
        </p:spPr>
        <p:txBody>
          <a:bodyPr vert="horz" lIns="36576" tIns="0" rIns="36576" bIns="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533728"/>
            <a:ext cx="11461810" cy="1489639"/>
          </a:xfrm>
          <a:prstGeom prst="rect">
            <a:avLst/>
          </a:prstGeom>
        </p:spPr>
        <p:txBody>
          <a:bodyPr vert="horz" wrap="square" lIns="36576" tIns="36576" rIns="36576" bIns="36576"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4"/>
          </p:nvPr>
        </p:nvSpPr>
        <p:spPr>
          <a:xfrm>
            <a:off x="11369028" y="6591925"/>
            <a:ext cx="435682" cy="129550"/>
          </a:xfrm>
          <a:prstGeom prst="rect">
            <a:avLst/>
          </a:prstGeom>
        </p:spPr>
        <p:txBody>
          <a:bodyPr vert="horz" lIns="0" tIns="0" rIns="0" bIns="0" rtlCol="0" anchor="ctr"/>
          <a:lstStyle>
            <a:lvl1pPr algn="r">
              <a:defRPr sz="900">
                <a:solidFill>
                  <a:schemeClr val="tx1"/>
                </a:solidFill>
                <a:latin typeface="+mj-lt"/>
              </a:defRPr>
            </a:lvl1pPr>
          </a:lstStyle>
          <a:p>
            <a:fld id="{496F6AEA-BFCE-644B-B5DE-06784F16BF6E}" type="slidenum">
              <a:rPr lang="en-US" smtClean="0">
                <a:solidFill>
                  <a:srgbClr val="474C55"/>
                </a:solidFill>
              </a:rPr>
              <a:pPr/>
              <a:t>‹#›</a:t>
            </a:fld>
            <a:endParaRPr lang="en-US" dirty="0">
              <a:solidFill>
                <a:srgbClr val="474C55"/>
              </a:solidFill>
            </a:endParaRPr>
          </a:p>
        </p:txBody>
      </p:sp>
    </p:spTree>
    <p:extLst>
      <p:ext uri="{BB962C8B-B14F-4D97-AF65-F5344CB8AC3E}">
        <p14:creationId xmlns:p14="http://schemas.microsoft.com/office/powerpoint/2010/main" val="1689256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806"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a:solidFill>
            <a:schemeClr val="accent6"/>
          </a:solidFill>
          <a:latin typeface="+mn-lt"/>
          <a:ea typeface="+mj-ea"/>
          <a:cs typeface="+mj-cs"/>
        </a:defRPr>
      </a:lvl1pPr>
    </p:titleStyle>
    <p:body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554463" y="212806"/>
            <a:ext cx="1294637" cy="547624"/>
          </a:xfrm>
          <a:prstGeom prst="rect">
            <a:avLst/>
          </a:prstGeom>
          <a:ln>
            <a:noFill/>
          </a:ln>
        </p:spPr>
      </p:pic>
      <p:sp>
        <p:nvSpPr>
          <p:cNvPr id="2" name="Title Placeholder 1"/>
          <p:cNvSpPr>
            <a:spLocks noGrp="1"/>
          </p:cNvSpPr>
          <p:nvPr>
            <p:ph type="title"/>
          </p:nvPr>
        </p:nvSpPr>
        <p:spPr>
          <a:xfrm>
            <a:off x="342900" y="0"/>
            <a:ext cx="10103126" cy="925032"/>
          </a:xfrm>
          <a:prstGeom prst="rect">
            <a:avLst/>
          </a:prstGeom>
        </p:spPr>
        <p:txBody>
          <a:bodyPr vert="horz" lIns="36576" tIns="0" rIns="36576" bIns="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533728"/>
            <a:ext cx="11461810" cy="1489639"/>
          </a:xfrm>
          <a:prstGeom prst="rect">
            <a:avLst/>
          </a:prstGeom>
        </p:spPr>
        <p:txBody>
          <a:bodyPr vert="horz" wrap="square" lIns="36576" tIns="36576" rIns="36576" bIns="36576"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4"/>
          </p:nvPr>
        </p:nvSpPr>
        <p:spPr>
          <a:xfrm>
            <a:off x="11369028" y="6591925"/>
            <a:ext cx="435682" cy="129550"/>
          </a:xfrm>
          <a:prstGeom prst="rect">
            <a:avLst/>
          </a:prstGeom>
        </p:spPr>
        <p:txBody>
          <a:bodyPr vert="horz" lIns="0" tIns="0" rIns="0" bIns="0" rtlCol="0" anchor="ctr"/>
          <a:lstStyle>
            <a:lvl1pPr algn="r">
              <a:defRPr sz="900">
                <a:solidFill>
                  <a:schemeClr val="tx1"/>
                </a:solidFill>
                <a:latin typeface="+mj-lt"/>
              </a:defRPr>
            </a:lvl1pPr>
          </a:lstStyle>
          <a:p>
            <a:fld id="{496F6AEA-BFCE-644B-B5DE-06784F16BF6E}" type="slidenum">
              <a:rPr lang="en-US" smtClean="0">
                <a:solidFill>
                  <a:srgbClr val="474C55"/>
                </a:solidFill>
              </a:rPr>
              <a:pPr/>
              <a:t>‹#›</a:t>
            </a:fld>
            <a:endParaRPr lang="en-US" dirty="0">
              <a:solidFill>
                <a:srgbClr val="474C55"/>
              </a:solidFill>
            </a:endParaRPr>
          </a:p>
        </p:txBody>
      </p:sp>
    </p:spTree>
    <p:extLst>
      <p:ext uri="{BB962C8B-B14F-4D97-AF65-F5344CB8AC3E}">
        <p14:creationId xmlns:p14="http://schemas.microsoft.com/office/powerpoint/2010/main" val="14622758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71" r:id="rId17"/>
    <p:sldLayoutId id="2147483807" r:id="rId18"/>
    <p:sldLayoutId id="2147483808" r:id="rId19"/>
    <p:sldLayoutId id="2147483809"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a:solidFill>
            <a:schemeClr val="accent6"/>
          </a:solidFill>
          <a:latin typeface="+mn-lt"/>
          <a:ea typeface="+mj-ea"/>
          <a:cs typeface="+mj-cs"/>
        </a:defRPr>
      </a:lvl1pPr>
    </p:titleStyle>
    <p:body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570038"/>
            <a:ext cx="111252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7898D"/>
                </a:solidFill>
              </a:defRPr>
            </a:lvl1pPr>
          </a:lstStyle>
          <a:p>
            <a:pPr>
              <a:defRPr/>
            </a:pPr>
            <a:fld id="{1BDCDB79-12F8-4F43-9855-22D90DB477BC}" type="datetime1">
              <a:rPr lang="en-US"/>
              <a:pPr>
                <a:defRPr/>
              </a:pPr>
              <a:t>2/13/2020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91440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A7898D"/>
                </a:solidFill>
                <a:latin typeface="Arial" pitchFamily="34" charset="0"/>
                <a:cs typeface="Arial" pitchFamily="34" charset="0"/>
              </a:defRPr>
            </a:lvl1pPr>
          </a:lstStyle>
          <a:p>
            <a:pPr>
              <a:defRPr/>
            </a:pPr>
            <a:fld id="{198D6D17-2226-4C05-9EA5-3AAA563C9E9D}" type="slidenum">
              <a:rPr lang="en-US"/>
              <a:pPr>
                <a:defRPr/>
              </a:pPr>
              <a:t>‹#›</a:t>
            </a:fld>
            <a:endParaRPr lang="en-US"/>
          </a:p>
        </p:txBody>
      </p:sp>
      <p:pic>
        <p:nvPicPr>
          <p:cNvPr id="7" name="Picture 17" descr="MFS_RGB_SM_R.jpg"/>
          <p:cNvPicPr>
            <a:picLocks noChangeAspect="1"/>
          </p:cNvPicPr>
          <p:nvPr userDrawn="1"/>
        </p:nvPicPr>
        <p:blipFill>
          <a:blip r:embed="rId16" cstate="email"/>
          <a:srcRect/>
          <a:stretch>
            <a:fillRect/>
          </a:stretch>
        </p:blipFill>
        <p:spPr bwMode="auto">
          <a:xfrm>
            <a:off x="10363200" y="354014"/>
            <a:ext cx="1244600" cy="427932"/>
          </a:xfrm>
          <a:prstGeom prst="rect">
            <a:avLst/>
          </a:prstGeom>
          <a:noFill/>
          <a:ln w="9525">
            <a:noFill/>
            <a:miter lim="800000"/>
            <a:headEnd/>
            <a:tailEnd/>
          </a:ln>
        </p:spPr>
      </p:pic>
    </p:spTree>
    <p:extLst>
      <p:ext uri="{BB962C8B-B14F-4D97-AF65-F5344CB8AC3E}">
        <p14:creationId xmlns:p14="http://schemas.microsoft.com/office/powerpoint/2010/main" val="412729918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hf hdr="0" ftr="0" dt="0"/>
  <p:txStyles>
    <p:titleStyle>
      <a:lvl1pPr algn="l" rtl="0" eaLnBrk="0" fontAlgn="base" hangingPunct="0">
        <a:lnSpc>
          <a:spcPct val="85000"/>
        </a:lnSpc>
        <a:spcBef>
          <a:spcPct val="0"/>
        </a:spcBef>
        <a:spcAft>
          <a:spcPts val="500"/>
        </a:spcAft>
        <a:defRPr sz="2000" b="1" kern="1200">
          <a:solidFill>
            <a:srgbClr val="8A002E"/>
          </a:solidFill>
          <a:latin typeface="Arial" pitchFamily="34" charset="0"/>
          <a:ea typeface="ＭＳ Ｐゴシック" charset="-128"/>
          <a:cs typeface="Arial" pitchFamily="34" charset="0"/>
        </a:defRPr>
      </a:lvl1pPr>
      <a:lvl2pPr algn="l" rtl="0" eaLnBrk="0" fontAlgn="base" hangingPunct="0">
        <a:lnSpc>
          <a:spcPct val="85000"/>
        </a:lnSpc>
        <a:spcBef>
          <a:spcPct val="0"/>
        </a:spcBef>
        <a:spcAft>
          <a:spcPts val="500"/>
        </a:spcAft>
        <a:defRPr sz="2000" b="1">
          <a:solidFill>
            <a:srgbClr val="8A002E"/>
          </a:solidFill>
          <a:latin typeface="Arial" pitchFamily="34" charset="0"/>
          <a:ea typeface="ＭＳ Ｐゴシック" charset="-128"/>
          <a:cs typeface="Arial" pitchFamily="34" charset="0"/>
        </a:defRPr>
      </a:lvl2pPr>
      <a:lvl3pPr algn="l" rtl="0" eaLnBrk="0" fontAlgn="base" hangingPunct="0">
        <a:lnSpc>
          <a:spcPct val="85000"/>
        </a:lnSpc>
        <a:spcBef>
          <a:spcPct val="0"/>
        </a:spcBef>
        <a:spcAft>
          <a:spcPts val="500"/>
        </a:spcAft>
        <a:defRPr sz="2000" b="1">
          <a:solidFill>
            <a:srgbClr val="8A002E"/>
          </a:solidFill>
          <a:latin typeface="Arial" pitchFamily="34" charset="0"/>
          <a:ea typeface="ＭＳ Ｐゴシック" charset="-128"/>
          <a:cs typeface="Arial" pitchFamily="34" charset="0"/>
        </a:defRPr>
      </a:lvl3pPr>
      <a:lvl4pPr algn="l" rtl="0" eaLnBrk="0" fontAlgn="base" hangingPunct="0">
        <a:lnSpc>
          <a:spcPct val="85000"/>
        </a:lnSpc>
        <a:spcBef>
          <a:spcPct val="0"/>
        </a:spcBef>
        <a:spcAft>
          <a:spcPts val="500"/>
        </a:spcAft>
        <a:defRPr sz="2000" b="1">
          <a:solidFill>
            <a:srgbClr val="8A002E"/>
          </a:solidFill>
          <a:latin typeface="Arial" pitchFamily="34" charset="0"/>
          <a:ea typeface="ＭＳ Ｐゴシック" charset="-128"/>
          <a:cs typeface="Arial" pitchFamily="34" charset="0"/>
        </a:defRPr>
      </a:lvl4pPr>
      <a:lvl5pPr algn="l" rtl="0" eaLnBrk="0" fontAlgn="base" hangingPunct="0">
        <a:lnSpc>
          <a:spcPct val="85000"/>
        </a:lnSpc>
        <a:spcBef>
          <a:spcPct val="0"/>
        </a:spcBef>
        <a:spcAft>
          <a:spcPts val="500"/>
        </a:spcAft>
        <a:defRPr sz="2000" b="1">
          <a:solidFill>
            <a:srgbClr val="8A002E"/>
          </a:solidFill>
          <a:latin typeface="Arial" pitchFamily="34" charset="0"/>
          <a:ea typeface="ＭＳ Ｐゴシック" charset="-128"/>
          <a:cs typeface="Arial" pitchFamily="34" charset="0"/>
        </a:defRPr>
      </a:lvl5pPr>
      <a:lvl6pPr marL="457200" algn="l" rtl="0" fontAlgn="base">
        <a:lnSpc>
          <a:spcPct val="85000"/>
        </a:lnSpc>
        <a:spcBef>
          <a:spcPct val="0"/>
        </a:spcBef>
        <a:spcAft>
          <a:spcPts val="500"/>
        </a:spcAft>
        <a:defRPr sz="2000" b="1">
          <a:solidFill>
            <a:srgbClr val="8A002E"/>
          </a:solidFill>
          <a:latin typeface="Arial" pitchFamily="34" charset="0"/>
          <a:ea typeface="ＭＳ Ｐゴシック" charset="-128"/>
        </a:defRPr>
      </a:lvl6pPr>
      <a:lvl7pPr marL="914400" algn="l" rtl="0" fontAlgn="base">
        <a:lnSpc>
          <a:spcPct val="85000"/>
        </a:lnSpc>
        <a:spcBef>
          <a:spcPct val="0"/>
        </a:spcBef>
        <a:spcAft>
          <a:spcPts val="500"/>
        </a:spcAft>
        <a:defRPr sz="2000" b="1">
          <a:solidFill>
            <a:srgbClr val="8A002E"/>
          </a:solidFill>
          <a:latin typeface="Arial" pitchFamily="34" charset="0"/>
          <a:ea typeface="ＭＳ Ｐゴシック" charset="-128"/>
        </a:defRPr>
      </a:lvl7pPr>
      <a:lvl8pPr marL="1371600" algn="l" rtl="0" fontAlgn="base">
        <a:lnSpc>
          <a:spcPct val="85000"/>
        </a:lnSpc>
        <a:spcBef>
          <a:spcPct val="0"/>
        </a:spcBef>
        <a:spcAft>
          <a:spcPts val="500"/>
        </a:spcAft>
        <a:defRPr sz="2000" b="1">
          <a:solidFill>
            <a:srgbClr val="8A002E"/>
          </a:solidFill>
          <a:latin typeface="Arial" pitchFamily="34" charset="0"/>
          <a:ea typeface="ＭＳ Ｐゴシック" charset="-128"/>
        </a:defRPr>
      </a:lvl8pPr>
      <a:lvl9pPr marL="1828800" algn="l" rtl="0" fontAlgn="base">
        <a:lnSpc>
          <a:spcPct val="85000"/>
        </a:lnSpc>
        <a:spcBef>
          <a:spcPct val="0"/>
        </a:spcBef>
        <a:spcAft>
          <a:spcPts val="500"/>
        </a:spcAft>
        <a:defRPr sz="2000" b="1">
          <a:solidFill>
            <a:srgbClr val="8A002E"/>
          </a:solidFill>
          <a:latin typeface="Arial" pitchFamily="34" charset="0"/>
          <a:ea typeface="ＭＳ Ｐゴシック" charset="-128"/>
        </a:defRPr>
      </a:lvl9pPr>
    </p:titleStyle>
    <p:bodyStyle>
      <a:lvl1pPr marL="228600" indent="-228600" algn="l" rtl="0" eaLnBrk="0" fontAlgn="base" hangingPunct="0">
        <a:spcBef>
          <a:spcPct val="20000"/>
        </a:spcBef>
        <a:spcAft>
          <a:spcPct val="0"/>
        </a:spcAft>
        <a:buSzPct val="85000"/>
        <a:buFont typeface="Arial" pitchFamily="34" charset="0"/>
        <a:buChar char="•"/>
        <a:defRPr sz="2800" kern="1200">
          <a:solidFill>
            <a:srgbClr val="4B4B4B"/>
          </a:solidFill>
          <a:latin typeface="Arial Narrow" pitchFamily="34" charset="0"/>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4B4B4B"/>
          </a:solidFill>
          <a:latin typeface="Arial Narrow" pitchFamily="34" charset="0"/>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4B4B4B"/>
          </a:solidFill>
          <a:latin typeface="Arial Narrow" pitchFamily="34" charset="0"/>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kern="1200">
          <a:solidFill>
            <a:srgbClr val="4B4B4B"/>
          </a:solidFill>
          <a:latin typeface="Arial Narrow" pitchFamily="34" charset="0"/>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kern="1200">
          <a:solidFill>
            <a:srgbClr val="4B4B4B"/>
          </a:solidFill>
          <a:latin typeface="Arial Narro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jroH7gt3ZAhXLhOAKHTlVCCAQjRwIBg&amp;url=https://www.forbes.com/sites/sarahlandrum/2018/02/09/more-millennial-women-are-becoming-stay-at-home-moms-heres-why/&amp;psig=AOvVaw3GtTaGWcJlnAbCXJ0sbU_h&amp;ust=1520608675984909"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endez_V\Desktop\iStock_000024954062Large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9" y="1873735"/>
            <a:ext cx="12192000" cy="498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4"/>
          <p:cNvSpPr txBox="1">
            <a:spLocks noChangeArrowheads="1"/>
          </p:cNvSpPr>
          <p:nvPr/>
        </p:nvSpPr>
        <p:spPr bwMode="white">
          <a:xfrm>
            <a:off x="164276" y="819150"/>
            <a:ext cx="8535987" cy="1219200"/>
          </a:xfrm>
          <a:prstGeom prst="rect">
            <a:avLst/>
          </a:prstGeom>
          <a:solidFill>
            <a:schemeClr val="bg1"/>
          </a:solidFill>
          <a:ln w="9525">
            <a:noFill/>
            <a:miter lim="800000"/>
            <a:headEnd/>
            <a:tailEnd/>
          </a:ln>
        </p:spPr>
        <p:txBody>
          <a:bodyPr lIns="0"/>
          <a:lstStyle/>
          <a:p>
            <a:pPr>
              <a:buFont typeface="Arial" pitchFamily="34" charset="0"/>
              <a:buNone/>
              <a:defRPr/>
            </a:pPr>
            <a:r>
              <a:rPr lang="en-US" sz="3200" b="1" dirty="0">
                <a:solidFill>
                  <a:srgbClr val="860F2D"/>
                </a:solidFill>
                <a:latin typeface="Arial" panose="020B0604020202020204" pitchFamily="34" charset="0"/>
                <a:ea typeface="ＭＳ Ｐゴシック" charset="-128"/>
                <a:cs typeface="Arial" pitchFamily="34" charset="0"/>
              </a:rPr>
              <a:t>SAVVY WOMEN, SMART INVESTORS</a:t>
            </a:r>
          </a:p>
          <a:p>
            <a:pPr>
              <a:buFont typeface="Arial" pitchFamily="34" charset="0"/>
              <a:buNone/>
              <a:defRPr/>
            </a:pPr>
            <a:r>
              <a:rPr lang="en-US" sz="2800" b="1" dirty="0">
                <a:solidFill>
                  <a:schemeClr val="bg1">
                    <a:lumMod val="50000"/>
                  </a:schemeClr>
                </a:solidFill>
                <a:latin typeface="Arial Narrow" panose="020B0606020202030204" pitchFamily="34" charset="0"/>
                <a:ea typeface="ＭＳ Ｐゴシック" charset="-128"/>
                <a:cs typeface="Arial" pitchFamily="34" charset="0"/>
              </a:rPr>
              <a:t>Take charge of their financial future</a:t>
            </a:r>
          </a:p>
        </p:txBody>
      </p:sp>
      <p:sp>
        <p:nvSpPr>
          <p:cNvPr id="17" name="Text Placeholder 3"/>
          <p:cNvSpPr>
            <a:spLocks noGrp="1"/>
          </p:cNvSpPr>
          <p:nvPr>
            <p:ph type="body" sz="quarter" idx="13"/>
          </p:nvPr>
        </p:nvSpPr>
        <p:spPr>
          <a:xfrm>
            <a:off x="164276" y="46832"/>
            <a:ext cx="6583363" cy="762000"/>
          </a:xfrm>
        </p:spPr>
        <p:txBody>
          <a:bodyPr vert="horz" wrap="square" lIns="0" tIns="36576" rIns="36576" bIns="36576" rtlCol="0">
            <a:normAutofit/>
          </a:bodyPr>
          <a:lstStyle/>
          <a:p>
            <a:pPr marL="0" indent="0">
              <a:spcBef>
                <a:spcPts val="0"/>
              </a:spcBef>
              <a:defRPr/>
            </a:pPr>
            <a:r>
              <a:rPr sz="2400" kern="0" dirty="0">
                <a:solidFill>
                  <a:schemeClr val="tx1"/>
                </a:solidFill>
                <a:latin typeface="Arial Narrow" panose="020B0606020202030204" pitchFamily="34" charset="0"/>
              </a:rPr>
              <a:t>Presenter Name</a:t>
            </a:r>
          </a:p>
          <a:p>
            <a:pPr marL="0" indent="0">
              <a:spcBef>
                <a:spcPts val="0"/>
              </a:spcBef>
              <a:defRPr/>
            </a:pPr>
            <a:r>
              <a:rPr sz="1800" kern="0" dirty="0">
                <a:solidFill>
                  <a:schemeClr val="tx1"/>
                </a:solidFill>
                <a:latin typeface="Arial Narrow" panose="020B0606020202030204" pitchFamily="34" charset="0"/>
              </a:rPr>
              <a:t>Presenter Title</a:t>
            </a:r>
          </a:p>
        </p:txBody>
      </p:sp>
      <p:sp>
        <p:nvSpPr>
          <p:cNvPr id="2" name="TextBox 1"/>
          <p:cNvSpPr txBox="1"/>
          <p:nvPr/>
        </p:nvSpPr>
        <p:spPr>
          <a:xfrm>
            <a:off x="6934200" y="2514600"/>
            <a:ext cx="914400" cy="914400"/>
          </a:xfrm>
          <a:prstGeom prst="rect">
            <a:avLst/>
          </a:prstGeom>
        </p:spPr>
        <p:txBody>
          <a:bodyPr wrap="none" anchor="ctr">
            <a:normAutofit/>
          </a:bodyPr>
          <a:lstStyle/>
          <a:p>
            <a:pPr>
              <a:lnSpc>
                <a:spcPct val="85000"/>
              </a:lnSpc>
              <a:spcAft>
                <a:spcPts val="500"/>
              </a:spcAft>
              <a:defRPr/>
            </a:pPr>
            <a:endParaRPr lang="en-US" sz="2000" b="1" dirty="0">
              <a:solidFill>
                <a:srgbClr val="8A002E"/>
              </a:solidFill>
              <a:latin typeface="Arial" pitchFamily="34" charset="0"/>
              <a:ea typeface="+mj-ea"/>
              <a:cs typeface="Arial" pitchFamily="34" charset="0"/>
            </a:endParaRPr>
          </a:p>
        </p:txBody>
      </p:sp>
      <p:grpSp>
        <p:nvGrpSpPr>
          <p:cNvPr id="9224" name="Group 21"/>
          <p:cNvGrpSpPr>
            <a:grpSpLocks/>
          </p:cNvGrpSpPr>
          <p:nvPr/>
        </p:nvGrpSpPr>
        <p:grpSpPr bwMode="auto">
          <a:xfrm>
            <a:off x="0" y="1742282"/>
            <a:ext cx="9164638" cy="790575"/>
            <a:chOff x="-11017" y="3505200"/>
            <a:chExt cx="9165772" cy="790233"/>
          </a:xfrm>
        </p:grpSpPr>
        <p:sp>
          <p:nvSpPr>
            <p:cNvPr id="24" name="Freeform 23"/>
            <p:cNvSpPr/>
            <p:nvPr/>
          </p:nvSpPr>
          <p:spPr>
            <a:xfrm>
              <a:off x="2299082" y="3524242"/>
              <a:ext cx="1058993" cy="617271"/>
            </a:xfrm>
            <a:custGeom>
              <a:avLst/>
              <a:gdLst>
                <a:gd name="connsiteX0" fmla="*/ 90487 w 1062037"/>
                <a:gd name="connsiteY0" fmla="*/ 0 h 623887"/>
                <a:gd name="connsiteX1" fmla="*/ 1042987 w 1062037"/>
                <a:gd name="connsiteY1" fmla="*/ 409575 h 623887"/>
                <a:gd name="connsiteX2" fmla="*/ 1062037 w 1062037"/>
                <a:gd name="connsiteY2" fmla="*/ 623887 h 623887"/>
                <a:gd name="connsiteX3" fmla="*/ 0 w 1062037"/>
                <a:gd name="connsiteY3" fmla="*/ 357187 h 623887"/>
                <a:gd name="connsiteX4" fmla="*/ 90487 w 1062037"/>
                <a:gd name="connsiteY4" fmla="*/ 0 h 623887"/>
                <a:gd name="connsiteX0" fmla="*/ 90487 w 1042993"/>
                <a:gd name="connsiteY0" fmla="*/ 0 h 609600"/>
                <a:gd name="connsiteX1" fmla="*/ 1042987 w 1042993"/>
                <a:gd name="connsiteY1" fmla="*/ 409575 h 609600"/>
                <a:gd name="connsiteX2" fmla="*/ 1042993 w 1042993"/>
                <a:gd name="connsiteY2" fmla="*/ 609600 h 609600"/>
                <a:gd name="connsiteX3" fmla="*/ 0 w 1042993"/>
                <a:gd name="connsiteY3" fmla="*/ 357187 h 609600"/>
                <a:gd name="connsiteX4" fmla="*/ 90487 w 1042993"/>
                <a:gd name="connsiteY4" fmla="*/ 0 h 609600"/>
                <a:gd name="connsiteX0" fmla="*/ 90487 w 1042993"/>
                <a:gd name="connsiteY0" fmla="*/ 0 h 609600"/>
                <a:gd name="connsiteX1" fmla="*/ 1042987 w 1042993"/>
                <a:gd name="connsiteY1" fmla="*/ 409575 h 609600"/>
                <a:gd name="connsiteX2" fmla="*/ 1042993 w 1042993"/>
                <a:gd name="connsiteY2" fmla="*/ 609600 h 609600"/>
                <a:gd name="connsiteX3" fmla="*/ 0 w 1042993"/>
                <a:gd name="connsiteY3" fmla="*/ 357187 h 609600"/>
                <a:gd name="connsiteX4" fmla="*/ 90487 w 1042993"/>
                <a:gd name="connsiteY4" fmla="*/ 0 h 609600"/>
                <a:gd name="connsiteX0" fmla="*/ 90487 w 1042993"/>
                <a:gd name="connsiteY0" fmla="*/ 0 h 609600"/>
                <a:gd name="connsiteX1" fmla="*/ 1042987 w 1042993"/>
                <a:gd name="connsiteY1" fmla="*/ 409575 h 609600"/>
                <a:gd name="connsiteX2" fmla="*/ 1042993 w 1042993"/>
                <a:gd name="connsiteY2" fmla="*/ 609600 h 609600"/>
                <a:gd name="connsiteX3" fmla="*/ 0 w 1042993"/>
                <a:gd name="connsiteY3" fmla="*/ 357187 h 609600"/>
                <a:gd name="connsiteX4" fmla="*/ 90487 w 1042993"/>
                <a:gd name="connsiteY4" fmla="*/ 0 h 609600"/>
                <a:gd name="connsiteX0" fmla="*/ 90487 w 1064424"/>
                <a:gd name="connsiteY0" fmla="*/ 0 h 619125"/>
                <a:gd name="connsiteX1" fmla="*/ 1042987 w 1064424"/>
                <a:gd name="connsiteY1" fmla="*/ 409575 h 619125"/>
                <a:gd name="connsiteX2" fmla="*/ 1064424 w 1064424"/>
                <a:gd name="connsiteY2" fmla="*/ 619125 h 619125"/>
                <a:gd name="connsiteX3" fmla="*/ 0 w 1064424"/>
                <a:gd name="connsiteY3" fmla="*/ 357187 h 619125"/>
                <a:gd name="connsiteX4" fmla="*/ 90487 w 1064424"/>
                <a:gd name="connsiteY4" fmla="*/ 0 h 619125"/>
                <a:gd name="connsiteX0" fmla="*/ 90487 w 1064424"/>
                <a:gd name="connsiteY0" fmla="*/ 0 h 619125"/>
                <a:gd name="connsiteX1" fmla="*/ 1042987 w 1064424"/>
                <a:gd name="connsiteY1" fmla="*/ 409575 h 619125"/>
                <a:gd name="connsiteX2" fmla="*/ 1064424 w 1064424"/>
                <a:gd name="connsiteY2" fmla="*/ 619125 h 619125"/>
                <a:gd name="connsiteX3" fmla="*/ 0 w 1064424"/>
                <a:gd name="connsiteY3" fmla="*/ 352425 h 619125"/>
                <a:gd name="connsiteX4" fmla="*/ 90487 w 1064424"/>
                <a:gd name="connsiteY4" fmla="*/ 0 h 619125"/>
                <a:gd name="connsiteX0" fmla="*/ 90487 w 1066806"/>
                <a:gd name="connsiteY0" fmla="*/ 0 h 614362"/>
                <a:gd name="connsiteX1" fmla="*/ 1042987 w 1066806"/>
                <a:gd name="connsiteY1" fmla="*/ 409575 h 614362"/>
                <a:gd name="connsiteX2" fmla="*/ 1066806 w 1066806"/>
                <a:gd name="connsiteY2" fmla="*/ 614362 h 614362"/>
                <a:gd name="connsiteX3" fmla="*/ 0 w 1066806"/>
                <a:gd name="connsiteY3" fmla="*/ 352425 h 614362"/>
                <a:gd name="connsiteX4" fmla="*/ 90487 w 1066806"/>
                <a:gd name="connsiteY4" fmla="*/ 0 h 614362"/>
                <a:gd name="connsiteX0" fmla="*/ 90487 w 1073950"/>
                <a:gd name="connsiteY0" fmla="*/ 0 h 616743"/>
                <a:gd name="connsiteX1" fmla="*/ 1042987 w 1073950"/>
                <a:gd name="connsiteY1" fmla="*/ 409575 h 616743"/>
                <a:gd name="connsiteX2" fmla="*/ 1073950 w 1073950"/>
                <a:gd name="connsiteY2" fmla="*/ 616743 h 616743"/>
                <a:gd name="connsiteX3" fmla="*/ 0 w 1073950"/>
                <a:gd name="connsiteY3" fmla="*/ 352425 h 616743"/>
                <a:gd name="connsiteX4" fmla="*/ 90487 w 1073950"/>
                <a:gd name="connsiteY4" fmla="*/ 0 h 616743"/>
                <a:gd name="connsiteX0" fmla="*/ 90487 w 1057282"/>
                <a:gd name="connsiteY0" fmla="*/ 0 h 609599"/>
                <a:gd name="connsiteX1" fmla="*/ 1042987 w 1057282"/>
                <a:gd name="connsiteY1" fmla="*/ 409575 h 609599"/>
                <a:gd name="connsiteX2" fmla="*/ 1057282 w 1057282"/>
                <a:gd name="connsiteY2" fmla="*/ 609599 h 609599"/>
                <a:gd name="connsiteX3" fmla="*/ 0 w 1057282"/>
                <a:gd name="connsiteY3" fmla="*/ 352425 h 609599"/>
                <a:gd name="connsiteX4" fmla="*/ 90487 w 1057282"/>
                <a:gd name="connsiteY4" fmla="*/ 0 h 609599"/>
                <a:gd name="connsiteX0" fmla="*/ 90487 w 1059663"/>
                <a:gd name="connsiteY0" fmla="*/ 0 h 616743"/>
                <a:gd name="connsiteX1" fmla="*/ 1042987 w 1059663"/>
                <a:gd name="connsiteY1" fmla="*/ 409575 h 616743"/>
                <a:gd name="connsiteX2" fmla="*/ 1059663 w 1059663"/>
                <a:gd name="connsiteY2" fmla="*/ 616743 h 616743"/>
                <a:gd name="connsiteX3" fmla="*/ 0 w 1059663"/>
                <a:gd name="connsiteY3" fmla="*/ 352425 h 616743"/>
                <a:gd name="connsiteX4" fmla="*/ 90487 w 1059663"/>
                <a:gd name="connsiteY4" fmla="*/ 0 h 6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663" h="616743">
                  <a:moveTo>
                    <a:pt x="90487" y="0"/>
                  </a:moveTo>
                  <a:lnTo>
                    <a:pt x="1042987" y="409575"/>
                  </a:lnTo>
                  <a:lnTo>
                    <a:pt x="1059663" y="616743"/>
                  </a:lnTo>
                  <a:lnTo>
                    <a:pt x="0" y="352425"/>
                  </a:lnTo>
                  <a:lnTo>
                    <a:pt x="90487" y="0"/>
                  </a:lnTo>
                  <a:close/>
                </a:path>
              </a:pathLst>
            </a:cu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Freeform 24"/>
            <p:cNvSpPr/>
            <p:nvPr/>
          </p:nvSpPr>
          <p:spPr>
            <a:xfrm>
              <a:off x="3342198" y="3505200"/>
              <a:ext cx="5812557" cy="636313"/>
            </a:xfrm>
            <a:custGeom>
              <a:avLst/>
              <a:gdLst>
                <a:gd name="connsiteX0" fmla="*/ 0 w 5812972"/>
                <a:gd name="connsiteY0" fmla="*/ 429986 h 636815"/>
                <a:gd name="connsiteX1" fmla="*/ 5812972 w 5812972"/>
                <a:gd name="connsiteY1" fmla="*/ 0 h 636815"/>
                <a:gd name="connsiteX2" fmla="*/ 5802086 w 5812972"/>
                <a:gd name="connsiteY2" fmla="*/ 457200 h 636815"/>
                <a:gd name="connsiteX3" fmla="*/ 16329 w 5812972"/>
                <a:gd name="connsiteY3" fmla="*/ 636815 h 636815"/>
                <a:gd name="connsiteX4" fmla="*/ 0 w 5812972"/>
                <a:gd name="connsiteY4" fmla="*/ 429986 h 636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2972" h="636815">
                  <a:moveTo>
                    <a:pt x="0" y="429986"/>
                  </a:moveTo>
                  <a:lnTo>
                    <a:pt x="5812972" y="0"/>
                  </a:lnTo>
                  <a:lnTo>
                    <a:pt x="5802086" y="457200"/>
                  </a:lnTo>
                  <a:lnTo>
                    <a:pt x="16329" y="636815"/>
                  </a:lnTo>
                  <a:lnTo>
                    <a:pt x="0" y="429986"/>
                  </a:lnTo>
                  <a:close/>
                </a:path>
              </a:pathLst>
            </a:custGeom>
            <a:solidFill>
              <a:srgbClr val="7F1B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reeform 22"/>
            <p:cNvSpPr/>
            <p:nvPr/>
          </p:nvSpPr>
          <p:spPr>
            <a:xfrm>
              <a:off x="-11017" y="3524242"/>
              <a:ext cx="2402185" cy="771191"/>
            </a:xfrm>
            <a:custGeom>
              <a:avLst/>
              <a:gdLst>
                <a:gd name="connsiteX0" fmla="*/ 11017 w 2401677"/>
                <a:gd name="connsiteY0" fmla="*/ 77118 h 771181"/>
                <a:gd name="connsiteX1" fmla="*/ 2401677 w 2401677"/>
                <a:gd name="connsiteY1" fmla="*/ 0 h 771181"/>
                <a:gd name="connsiteX2" fmla="*/ 2313542 w 2401677"/>
                <a:gd name="connsiteY2" fmla="*/ 352540 h 771181"/>
                <a:gd name="connsiteX3" fmla="*/ 0 w 2401677"/>
                <a:gd name="connsiteY3" fmla="*/ 771181 h 771181"/>
                <a:gd name="connsiteX4" fmla="*/ 11017 w 2401677"/>
                <a:gd name="connsiteY4" fmla="*/ 77118 h 7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677" h="771181">
                  <a:moveTo>
                    <a:pt x="11017" y="77118"/>
                  </a:moveTo>
                  <a:lnTo>
                    <a:pt x="2401677" y="0"/>
                  </a:lnTo>
                  <a:lnTo>
                    <a:pt x="2313542" y="352540"/>
                  </a:lnTo>
                  <a:lnTo>
                    <a:pt x="0" y="771181"/>
                  </a:lnTo>
                  <a:lnTo>
                    <a:pt x="11017" y="77118"/>
                  </a:lnTo>
                  <a:close/>
                </a:path>
              </a:pathLst>
            </a:custGeom>
            <a:solidFill>
              <a:srgbClr val="591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17"/>
          <p:cNvSpPr txBox="1"/>
          <p:nvPr/>
        </p:nvSpPr>
        <p:spPr>
          <a:xfrm>
            <a:off x="10058400" y="6629400"/>
            <a:ext cx="533400" cy="304800"/>
          </a:xfrm>
          <a:prstGeom prst="rect">
            <a:avLst/>
          </a:prstGeom>
        </p:spPr>
        <p:txBody>
          <a:bodyPr wrap="none" anchor="ctr">
            <a:normAutofit/>
          </a:bodyPr>
          <a:lstStyle/>
          <a:p>
            <a:pPr>
              <a:lnSpc>
                <a:spcPct val="85000"/>
              </a:lnSpc>
              <a:spcAft>
                <a:spcPts val="500"/>
              </a:spcAft>
              <a:defRPr/>
            </a:pPr>
            <a:endParaRPr lang="en-US" sz="900" dirty="0">
              <a:solidFill>
                <a:srgbClr val="141C12"/>
              </a:solidFill>
              <a:latin typeface="Arial" pitchFamily="34" charset="0"/>
              <a:ea typeface="+mj-ea"/>
              <a:cs typeface="Arial" pitchFamily="34" charset="0"/>
            </a:endParaRPr>
          </a:p>
        </p:txBody>
      </p:sp>
      <p:sp>
        <p:nvSpPr>
          <p:cNvPr id="9227" name="Rectangle 10"/>
          <p:cNvSpPr>
            <a:spLocks noChangeArrowheads="1"/>
          </p:cNvSpPr>
          <p:nvPr/>
        </p:nvSpPr>
        <p:spPr bwMode="auto">
          <a:xfrm>
            <a:off x="794" y="5234735"/>
            <a:ext cx="12192000" cy="1623265"/>
          </a:xfrm>
          <a:prstGeom prst="rect">
            <a:avLst/>
          </a:prstGeom>
          <a:solidFill>
            <a:schemeClr val="bg1"/>
          </a:solidFill>
          <a:ln>
            <a:noFill/>
          </a:ln>
          <a:extLst/>
        </p:spPr>
        <p:txBody>
          <a:bodyPr wrap="square" lIns="0" tIns="0" rIns="0" bIns="0" anchor="b">
            <a:spAutoFit/>
          </a:bodyPr>
          <a:lstStyle>
            <a:lvl1pPr defTabSz="969963" eaLnBrk="0" hangingPunct="0">
              <a:spcBef>
                <a:spcPct val="20000"/>
              </a:spcBef>
              <a:buSzPct val="85000"/>
              <a:buFont typeface="Arial" pitchFamily="34" charset="0"/>
              <a:buChar char="•"/>
              <a:defRPr sz="2800">
                <a:solidFill>
                  <a:srgbClr val="4B4B4B"/>
                </a:solidFill>
                <a:latin typeface="Arial Narrow" pitchFamily="34" charset="0"/>
                <a:ea typeface="ＭＳ Ｐゴシック" pitchFamily="34" charset="-128"/>
              </a:defRPr>
            </a:lvl1pPr>
            <a:lvl2pPr marL="742950" indent="-285750" defTabSz="969963" eaLnBrk="0" hangingPunct="0">
              <a:spcBef>
                <a:spcPct val="20000"/>
              </a:spcBef>
              <a:buFont typeface="Arial" pitchFamily="34" charset="0"/>
              <a:buChar char="–"/>
              <a:defRPr sz="2400">
                <a:solidFill>
                  <a:srgbClr val="4B4B4B"/>
                </a:solidFill>
                <a:latin typeface="Arial Narrow" pitchFamily="34" charset="0"/>
                <a:ea typeface="ＭＳ Ｐゴシック" pitchFamily="34" charset="-128"/>
              </a:defRPr>
            </a:lvl2pPr>
            <a:lvl3pPr marL="1143000" indent="-228600" defTabSz="969963" eaLnBrk="0" hangingPunct="0">
              <a:spcBef>
                <a:spcPct val="20000"/>
              </a:spcBef>
              <a:buFont typeface="Arial" pitchFamily="34" charset="0"/>
              <a:buChar char="•"/>
              <a:defRPr sz="2000">
                <a:solidFill>
                  <a:srgbClr val="4B4B4B"/>
                </a:solidFill>
                <a:latin typeface="Arial Narrow" pitchFamily="34" charset="0"/>
                <a:ea typeface="ＭＳ Ｐゴシック" pitchFamily="34" charset="-128"/>
              </a:defRPr>
            </a:lvl3pPr>
            <a:lvl4pPr marL="1600200" indent="-228600" defTabSz="969963" eaLnBrk="0" hangingPunct="0">
              <a:spcBef>
                <a:spcPct val="20000"/>
              </a:spcBef>
              <a:buFont typeface="Arial" pitchFamily="34" charset="0"/>
              <a:buChar char="–"/>
              <a:defRPr>
                <a:solidFill>
                  <a:srgbClr val="4B4B4B"/>
                </a:solidFill>
                <a:latin typeface="Arial Narrow" pitchFamily="34" charset="0"/>
                <a:ea typeface="ＭＳ Ｐゴシック" pitchFamily="34" charset="-128"/>
              </a:defRPr>
            </a:lvl4pPr>
            <a:lvl5pPr marL="2057400" indent="-228600" defTabSz="969963" eaLnBrk="0" hangingPunct="0">
              <a:spcBef>
                <a:spcPct val="20000"/>
              </a:spcBef>
              <a:buFont typeface="Arial" pitchFamily="34" charset="0"/>
              <a:buChar char="»"/>
              <a:defRPr>
                <a:solidFill>
                  <a:srgbClr val="4B4B4B"/>
                </a:solidFill>
                <a:latin typeface="Arial Narrow" pitchFamily="34" charset="0"/>
                <a:ea typeface="ＭＳ Ｐゴシック" pitchFamily="34" charset="-128"/>
              </a:defRPr>
            </a:lvl5pPr>
            <a:lvl6pPr marL="2514600" indent="-228600" defTabSz="969963"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6pPr>
            <a:lvl7pPr marL="2971800" indent="-228600" defTabSz="969963"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7pPr>
            <a:lvl8pPr marL="3429000" indent="-228600" defTabSz="969963"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8pPr>
            <a:lvl9pPr marL="3886200" indent="-228600" defTabSz="969963"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9pPr>
          </a:lstStyle>
          <a:p>
            <a:pPr eaLnBrk="1" hangingPunct="1">
              <a:lnSpc>
                <a:spcPct val="95000"/>
              </a:lnSpc>
              <a:spcBef>
                <a:spcPts val="400"/>
              </a:spcBef>
              <a:buSzTx/>
              <a:buNone/>
            </a:pPr>
            <a:endParaRPr lang="en-US" altLang="en-US" sz="1000" dirty="0" smtClean="0">
              <a:solidFill>
                <a:schemeClr val="tx1">
                  <a:lumMod val="50000"/>
                </a:schemeClr>
              </a:solidFill>
              <a:latin typeface="Arial" panose="020B0604020202020204" pitchFamily="34" charset="0"/>
              <a:cs typeface="Arial" panose="020B0604020202020204" pitchFamily="34" charset="0"/>
            </a:endParaRPr>
          </a:p>
          <a:p>
            <a:pPr eaLnBrk="1" hangingPunct="1">
              <a:lnSpc>
                <a:spcPct val="95000"/>
              </a:lnSpc>
              <a:spcBef>
                <a:spcPts val="400"/>
              </a:spcBef>
              <a:buSzTx/>
              <a:buNone/>
            </a:pPr>
            <a:r>
              <a:rPr lang="en-US" altLang="en-US" sz="1000" dirty="0" smtClean="0">
                <a:solidFill>
                  <a:schemeClr val="tx1">
                    <a:lumMod val="50000"/>
                  </a:schemeClr>
                </a:solidFill>
                <a:latin typeface="Arial" panose="020B0604020202020204" pitchFamily="34" charset="0"/>
                <a:cs typeface="Arial" panose="020B0604020202020204" pitchFamily="34" charset="0"/>
              </a:rPr>
              <a:t>MFS </a:t>
            </a:r>
            <a:r>
              <a:rPr lang="en-US" altLang="en-US" sz="1000" dirty="0">
                <a:solidFill>
                  <a:schemeClr val="tx1">
                    <a:lumMod val="50000"/>
                  </a:schemeClr>
                </a:solidFill>
                <a:latin typeface="Arial" panose="020B0604020202020204" pitchFamily="34" charset="0"/>
                <a:cs typeface="Arial" panose="020B0604020202020204" pitchFamily="34" charset="0"/>
              </a:rPr>
              <a:t>does not provide legal, tax or accounting advice. Clients of MFS should obtain their own independent tax and legal advice based on their particular circumstances. </a:t>
            </a:r>
          </a:p>
          <a:p>
            <a:pPr eaLnBrk="1" hangingPunct="1">
              <a:lnSpc>
                <a:spcPct val="95000"/>
              </a:lnSpc>
              <a:spcBef>
                <a:spcPts val="400"/>
              </a:spcBef>
              <a:buSzTx/>
              <a:buNone/>
            </a:pPr>
            <a:r>
              <a:rPr lang="en-US" altLang="en-US" sz="1000" dirty="0">
                <a:solidFill>
                  <a:schemeClr val="tx1">
                    <a:lumMod val="50000"/>
                  </a:schemeClr>
                </a:solidFill>
                <a:latin typeface="Arial" panose="020B0604020202020204" pitchFamily="34" charset="0"/>
                <a:cs typeface="Arial" panose="020B0604020202020204" pitchFamily="34" charset="0"/>
              </a:rPr>
              <a:t>You should recommend products based on your client's financial needs, goals, and risk </a:t>
            </a:r>
            <a:r>
              <a:rPr lang="en-US" altLang="en-US" sz="1000" dirty="0" smtClean="0">
                <a:solidFill>
                  <a:schemeClr val="tx1">
                    <a:lumMod val="50000"/>
                  </a:schemeClr>
                </a:solidFill>
                <a:latin typeface="Arial" panose="020B0604020202020204" pitchFamily="34" charset="0"/>
                <a:cs typeface="Arial" panose="020B0604020202020204" pitchFamily="34" charset="0"/>
              </a:rPr>
              <a:t>tolerance. The </a:t>
            </a:r>
            <a:r>
              <a:rPr lang="en-US" altLang="en-US" sz="1000" dirty="0">
                <a:solidFill>
                  <a:schemeClr val="tx1">
                    <a:lumMod val="50000"/>
                  </a:schemeClr>
                </a:solidFill>
                <a:latin typeface="Arial" panose="020B0604020202020204" pitchFamily="34" charset="0"/>
                <a:cs typeface="Arial" panose="020B0604020202020204" pitchFamily="34" charset="0"/>
              </a:rPr>
              <a:t>views expressed in this presentation are those of MFS and are subject to change at any time. These views should  not be relied upon as investment advice, as securities recommendations, or as an indication of trading intent on behalf of any other MFS investment product. </a:t>
            </a:r>
          </a:p>
          <a:p>
            <a:pPr eaLnBrk="1" hangingPunct="1">
              <a:lnSpc>
                <a:spcPct val="95000"/>
              </a:lnSpc>
              <a:spcBef>
                <a:spcPts val="400"/>
              </a:spcBef>
              <a:buSzTx/>
              <a:buNone/>
            </a:pPr>
            <a:r>
              <a:rPr lang="en-US" altLang="en-US" sz="1000" dirty="0" smtClean="0">
                <a:solidFill>
                  <a:schemeClr val="tx1">
                    <a:lumMod val="50000"/>
                  </a:schemeClr>
                </a:solidFill>
                <a:latin typeface="Arial" panose="020B0604020202020204" pitchFamily="34" charset="0"/>
                <a:cs typeface="Arial" panose="020B0604020202020204" pitchFamily="34" charset="0"/>
              </a:rPr>
              <a:t>MFS </a:t>
            </a:r>
            <a:r>
              <a:rPr lang="en-US" altLang="en-US" sz="1000" dirty="0">
                <a:solidFill>
                  <a:schemeClr val="tx1">
                    <a:lumMod val="50000"/>
                  </a:schemeClr>
                </a:solidFill>
                <a:latin typeface="Arial" panose="020B0604020202020204" pitchFamily="34" charset="0"/>
                <a:cs typeface="Arial" panose="020B0604020202020204" pitchFamily="34" charset="0"/>
              </a:rPr>
              <a:t>Fund Distributors, Inc. may have sponsored this seminar by paying for all or a portion of the associated costs. Such sponsorship may create a conflict of interest to the extent that the broker dealer's financial advisor considers the sponsorship when rendering advice to customers.</a:t>
            </a:r>
          </a:p>
          <a:p>
            <a:pPr eaLnBrk="1" hangingPunct="1">
              <a:lnSpc>
                <a:spcPct val="95000"/>
              </a:lnSpc>
              <a:spcBef>
                <a:spcPts val="400"/>
              </a:spcBef>
              <a:buSzTx/>
              <a:buNone/>
            </a:pPr>
            <a:endParaRPr lang="en-US" altLang="en-US" sz="1100" b="1" dirty="0">
              <a:solidFill>
                <a:srgbClr val="141C12"/>
              </a:solidFill>
              <a:cs typeface="Arial" pitchFamily="34" charset="0"/>
            </a:endParaRPr>
          </a:p>
          <a:p>
            <a:pPr eaLnBrk="1" hangingPunct="1">
              <a:lnSpc>
                <a:spcPct val="95000"/>
              </a:lnSpc>
              <a:spcBef>
                <a:spcPct val="0"/>
              </a:spcBef>
              <a:buSzTx/>
              <a:buNone/>
            </a:pPr>
            <a:r>
              <a:rPr lang="en-US" altLang="en-US" sz="800" dirty="0" smtClean="0">
                <a:solidFill>
                  <a:srgbClr val="000000"/>
                </a:solidFill>
                <a:cs typeface="Arial" pitchFamily="34" charset="0"/>
              </a:rPr>
              <a:t>  </a:t>
            </a:r>
            <a:br>
              <a:rPr lang="en-US" altLang="en-US" sz="800" dirty="0" smtClean="0">
                <a:solidFill>
                  <a:srgbClr val="000000"/>
                </a:solidFill>
                <a:cs typeface="Arial" pitchFamily="34" charset="0"/>
              </a:rPr>
            </a:br>
            <a:r>
              <a:rPr lang="en-US" altLang="en-US" sz="800" dirty="0" smtClean="0">
                <a:solidFill>
                  <a:srgbClr val="000000"/>
                </a:solidFill>
                <a:cs typeface="Arial" pitchFamily="34" charset="0"/>
              </a:rPr>
              <a:t>    </a:t>
            </a:r>
            <a:r>
              <a:rPr lang="en-US" altLang="en-US" sz="1000" dirty="0" smtClean="0">
                <a:solidFill>
                  <a:srgbClr val="000000"/>
                </a:solidFill>
                <a:latin typeface="Arial" panose="020B0604020202020204" pitchFamily="34" charset="0"/>
                <a:cs typeface="Arial" panose="020B0604020202020204" pitchFamily="34" charset="0"/>
              </a:rPr>
              <a:t>MFS Fund Distributors, Inc. Boston, MA </a:t>
            </a:r>
            <a:endParaRPr lang="en-US" altLang="en-US" sz="1000" dirty="0">
              <a:solidFill>
                <a:srgbClr val="000000"/>
              </a:solidFill>
              <a:latin typeface="Arial" panose="020B0604020202020204" pitchFamily="34" charset="0"/>
              <a:cs typeface="Arial" panose="020B0604020202020204" pitchFamily="34" charset="0"/>
            </a:endParaRPr>
          </a:p>
          <a:p>
            <a:pPr eaLnBrk="1" hangingPunct="1">
              <a:lnSpc>
                <a:spcPct val="95000"/>
              </a:lnSpc>
              <a:spcBef>
                <a:spcPct val="0"/>
              </a:spcBef>
              <a:buSzTx/>
              <a:buFontTx/>
              <a:buNone/>
            </a:pPr>
            <a:endParaRPr lang="en-US" altLang="en-US" sz="800" dirty="0">
              <a:solidFill>
                <a:srgbClr val="141C12"/>
              </a:solidFill>
              <a:cs typeface="Arial" pitchFamily="34" charset="0"/>
            </a:endParaRPr>
          </a:p>
        </p:txBody>
      </p:sp>
      <p:sp>
        <p:nvSpPr>
          <p:cNvPr id="9228" name="Rectangle 7"/>
          <p:cNvSpPr>
            <a:spLocks noChangeArrowheads="1"/>
          </p:cNvSpPr>
          <p:nvPr/>
        </p:nvSpPr>
        <p:spPr bwMode="black">
          <a:xfrm>
            <a:off x="794" y="6384926"/>
            <a:ext cx="2838450" cy="16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274320" rIns="182880" bIns="228600" anchor="ctr"/>
          <a:lstStyle>
            <a:lvl1pPr eaLnBrk="0" hangingPunct="0">
              <a:spcBef>
                <a:spcPct val="20000"/>
              </a:spcBef>
              <a:buSzPct val="85000"/>
              <a:buFont typeface="Arial" pitchFamily="34" charset="0"/>
              <a:buChar char="•"/>
              <a:tabLst>
                <a:tab pos="1320800" algn="l"/>
                <a:tab pos="2578100" algn="l"/>
                <a:tab pos="4178300" algn="l"/>
                <a:tab pos="5372100" algn="l"/>
                <a:tab pos="6000750" algn="l"/>
              </a:tabLst>
              <a:defRPr sz="2800">
                <a:solidFill>
                  <a:srgbClr val="4B4B4B"/>
                </a:solidFill>
                <a:latin typeface="Arial Narrow" pitchFamily="34" charset="0"/>
                <a:ea typeface="ＭＳ Ｐゴシック" pitchFamily="34" charset="-128"/>
              </a:defRPr>
            </a:lvl1pPr>
            <a:lvl2pPr marL="742950" indent="-285750" eaLnBrk="0" hangingPunct="0">
              <a:spcBef>
                <a:spcPct val="20000"/>
              </a:spcBef>
              <a:buFont typeface="Arial" pitchFamily="34" charset="0"/>
              <a:buChar char="–"/>
              <a:tabLst>
                <a:tab pos="1320800" algn="l"/>
                <a:tab pos="2578100" algn="l"/>
                <a:tab pos="4178300" algn="l"/>
                <a:tab pos="5372100" algn="l"/>
                <a:tab pos="6000750" algn="l"/>
              </a:tabLst>
              <a:defRPr sz="2400">
                <a:solidFill>
                  <a:srgbClr val="4B4B4B"/>
                </a:solidFill>
                <a:latin typeface="Arial Narrow" pitchFamily="34" charset="0"/>
                <a:ea typeface="ＭＳ Ｐゴシック" pitchFamily="34" charset="-128"/>
              </a:defRPr>
            </a:lvl2pPr>
            <a:lvl3pPr marL="1143000" indent="-228600" eaLnBrk="0" hangingPunct="0">
              <a:spcBef>
                <a:spcPct val="20000"/>
              </a:spcBef>
              <a:buFont typeface="Arial" pitchFamily="34" charset="0"/>
              <a:buChar char="•"/>
              <a:tabLst>
                <a:tab pos="1320800" algn="l"/>
                <a:tab pos="2578100" algn="l"/>
                <a:tab pos="4178300" algn="l"/>
                <a:tab pos="5372100" algn="l"/>
                <a:tab pos="6000750" algn="l"/>
              </a:tabLst>
              <a:defRPr sz="2000">
                <a:solidFill>
                  <a:srgbClr val="4B4B4B"/>
                </a:solidFill>
                <a:latin typeface="Arial Narrow" pitchFamily="34" charset="0"/>
                <a:ea typeface="ＭＳ Ｐゴシック" pitchFamily="34" charset="-128"/>
              </a:defRPr>
            </a:lvl3pPr>
            <a:lvl4pPr marL="1600200" indent="-228600" eaLnBrk="0" hangingPunct="0">
              <a:spcBef>
                <a:spcPct val="20000"/>
              </a:spcBef>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4pPr>
            <a:lvl5pPr marL="2057400" indent="-228600" eaLnBrk="0" hangingPunct="0">
              <a:spcBef>
                <a:spcPct val="20000"/>
              </a:spcBef>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1320800" algn="l"/>
                <a:tab pos="2578100" algn="l"/>
                <a:tab pos="4178300" algn="l"/>
                <a:tab pos="5372100" algn="l"/>
                <a:tab pos="6000750" algn="l"/>
              </a:tabLst>
              <a:defRPr>
                <a:solidFill>
                  <a:srgbClr val="4B4B4B"/>
                </a:solidFill>
                <a:latin typeface="Arial Narrow" pitchFamily="34" charset="0"/>
                <a:ea typeface="ＭＳ Ｐゴシック" pitchFamily="34" charset="-128"/>
              </a:defRPr>
            </a:lvl9pPr>
          </a:lstStyle>
          <a:p>
            <a:pPr eaLnBrk="1" hangingPunct="1">
              <a:lnSpc>
                <a:spcPct val="70000"/>
              </a:lnSpc>
              <a:spcBef>
                <a:spcPct val="0"/>
              </a:spcBef>
              <a:buSzTx/>
              <a:buFontTx/>
              <a:buNone/>
            </a:pPr>
            <a:r>
              <a:rPr lang="en-US" altLang="en-US" sz="800" b="1" dirty="0">
                <a:solidFill>
                  <a:srgbClr val="000000"/>
                </a:solidFill>
                <a:cs typeface="Arial" pitchFamily="34" charset="0"/>
              </a:rPr>
              <a:t>NOT FDIC INSURED </a:t>
            </a:r>
            <a:r>
              <a:rPr lang="en-US" altLang="en-US" sz="800" b="1" dirty="0">
                <a:solidFill>
                  <a:srgbClr val="000000"/>
                </a:solidFill>
                <a:cs typeface="Arial" pitchFamily="34" charset="0"/>
                <a:sym typeface="Wingdings" pitchFamily="2" charset="2"/>
              </a:rPr>
              <a:t> </a:t>
            </a:r>
            <a:r>
              <a:rPr lang="en-US" altLang="en-US" sz="800" b="1" dirty="0">
                <a:solidFill>
                  <a:srgbClr val="000000"/>
                </a:solidFill>
                <a:cs typeface="Arial" pitchFamily="34" charset="0"/>
              </a:rPr>
              <a:t>MAY LOSE VALUE </a:t>
            </a:r>
            <a:r>
              <a:rPr lang="en-US" altLang="en-US" sz="800" b="1" dirty="0">
                <a:solidFill>
                  <a:srgbClr val="000000"/>
                </a:solidFill>
                <a:cs typeface="Arial" pitchFamily="34" charset="0"/>
                <a:sym typeface="Wingdings" pitchFamily="2" charset="2"/>
              </a:rPr>
              <a:t> </a:t>
            </a:r>
            <a:r>
              <a:rPr lang="en-US" altLang="en-US" sz="800" b="1" dirty="0">
                <a:solidFill>
                  <a:srgbClr val="000000"/>
                </a:solidFill>
                <a:cs typeface="Arial" pitchFamily="34" charset="0"/>
              </a:rPr>
              <a:t>NO BANK GUARANTEE </a:t>
            </a:r>
            <a:endParaRPr lang="en-US" altLang="en-US" sz="100" b="1" dirty="0">
              <a:solidFill>
                <a:srgbClr val="000000"/>
              </a:solidFill>
              <a:cs typeface="Arial" pitchFamily="34" charset="0"/>
            </a:endParaRPr>
          </a:p>
        </p:txBody>
      </p:sp>
      <p:sp>
        <p:nvSpPr>
          <p:cNvPr id="20" name="TextBox 19"/>
          <p:cNvSpPr txBox="1"/>
          <p:nvPr/>
        </p:nvSpPr>
        <p:spPr>
          <a:xfrm>
            <a:off x="11509445" y="6477001"/>
            <a:ext cx="1342232" cy="304800"/>
          </a:xfrm>
          <a:prstGeom prst="rect">
            <a:avLst/>
          </a:prstGeom>
        </p:spPr>
        <p:txBody>
          <a:bodyPr wrap="none" anchor="ctr">
            <a:normAutofit/>
          </a:bodyPr>
          <a:lstStyle/>
          <a:p>
            <a:pPr>
              <a:lnSpc>
                <a:spcPct val="85000"/>
              </a:lnSpc>
              <a:spcAft>
                <a:spcPts val="500"/>
              </a:spcAft>
              <a:defRPr/>
            </a:pPr>
            <a:r>
              <a:rPr lang="en-US" sz="900" b="1" smtClean="0">
                <a:solidFill>
                  <a:schemeClr val="tx1">
                    <a:lumMod val="50000"/>
                  </a:schemeClr>
                </a:solidFill>
                <a:latin typeface="Arial" panose="020B0604020202020204" pitchFamily="34" charset="0"/>
                <a:ea typeface="+mj-ea"/>
                <a:cs typeface="Arial" pitchFamily="34" charset="0"/>
              </a:rPr>
              <a:t>40242.6</a:t>
            </a:r>
            <a:endParaRPr lang="en-US" sz="900" b="1" dirty="0">
              <a:solidFill>
                <a:schemeClr val="tx1">
                  <a:lumMod val="50000"/>
                </a:schemeClr>
              </a:solidFill>
              <a:latin typeface="Arial" pitchFamily="34" charset="0"/>
              <a:ea typeface="+mj-ea"/>
              <a:cs typeface="Arial" pitchFamily="34" charset="0"/>
            </a:endParaRPr>
          </a:p>
        </p:txBody>
      </p:sp>
    </p:spTree>
    <p:custDataLst>
      <p:tags r:id="rId1"/>
    </p:custDataLst>
    <p:extLst>
      <p:ext uri="{BB962C8B-B14F-4D97-AF65-F5344CB8AC3E}">
        <p14:creationId xmlns:p14="http://schemas.microsoft.com/office/powerpoint/2010/main" val="7217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juggling act: </a:t>
            </a:r>
            <a:r>
              <a:rPr lang="en-US" dirty="0"/>
              <a:t>m</a:t>
            </a:r>
            <a:r>
              <a:rPr lang="en-US" dirty="0" smtClean="0"/>
              <a:t>iddle life stage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1009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Finances After Marriage </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pPr/>
              <a:t>11</a:t>
            </a:fld>
            <a:endParaRPr lang="en-US" dirty="0"/>
          </a:p>
        </p:txBody>
      </p:sp>
      <p:sp>
        <p:nvSpPr>
          <p:cNvPr id="9" name="Text Placeholder 8"/>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342900" y="1486508"/>
            <a:ext cx="4842875" cy="4536627"/>
          </a:xfrm>
        </p:spPr>
        <p:txBody>
          <a:bodyPr/>
          <a:lstStyle/>
          <a:p>
            <a:pPr>
              <a:spcBef>
                <a:spcPts val="1800"/>
              </a:spcBef>
            </a:pPr>
            <a:r>
              <a:rPr lang="en-US" sz="2000" dirty="0" smtClean="0"/>
              <a:t>Talk to your partner about financial goals </a:t>
            </a:r>
          </a:p>
          <a:p>
            <a:pPr>
              <a:spcBef>
                <a:spcPts val="1800"/>
              </a:spcBef>
            </a:pPr>
            <a:r>
              <a:rPr lang="en-US" sz="2000" dirty="0"/>
              <a:t>Consider a prenuptial agreement </a:t>
            </a:r>
            <a:endParaRPr lang="en-US" sz="2000" dirty="0" smtClean="0"/>
          </a:p>
          <a:p>
            <a:pPr>
              <a:spcBef>
                <a:spcPts val="1800"/>
              </a:spcBef>
            </a:pPr>
            <a:r>
              <a:rPr lang="en-US" sz="2000" dirty="0" smtClean="0"/>
              <a:t>Compare your credit scores, savings </a:t>
            </a:r>
            <a:r>
              <a:rPr lang="en-US" sz="2000" dirty="0"/>
              <a:t/>
            </a:r>
            <a:br>
              <a:rPr lang="en-US" sz="2000" dirty="0"/>
            </a:br>
            <a:r>
              <a:rPr lang="en-US" sz="2000" dirty="0" smtClean="0"/>
              <a:t>and spending habits</a:t>
            </a:r>
          </a:p>
          <a:p>
            <a:pPr>
              <a:spcBef>
                <a:spcPts val="1800"/>
              </a:spcBef>
            </a:pPr>
            <a:r>
              <a:rPr lang="en-US" sz="2000" dirty="0" smtClean="0"/>
              <a:t>Discuss </a:t>
            </a:r>
            <a:r>
              <a:rPr lang="en-US" sz="2000" dirty="0"/>
              <a:t>h</a:t>
            </a:r>
            <a:r>
              <a:rPr lang="en-US" sz="2000" dirty="0" smtClean="0"/>
              <a:t>ow much would you spend </a:t>
            </a:r>
            <a:br>
              <a:rPr lang="en-US" sz="2000" dirty="0" smtClean="0"/>
            </a:br>
            <a:r>
              <a:rPr lang="en-US" sz="2000" dirty="0" smtClean="0"/>
              <a:t>without telling</a:t>
            </a:r>
            <a:r>
              <a:rPr lang="en-US" sz="2000" dirty="0"/>
              <a:t> </a:t>
            </a:r>
            <a:r>
              <a:rPr lang="en-US" sz="2000" dirty="0" smtClean="0"/>
              <a:t>the other spouse</a:t>
            </a:r>
          </a:p>
          <a:p>
            <a:pPr>
              <a:spcBef>
                <a:spcPts val="1800"/>
              </a:spcBef>
            </a:pPr>
            <a:r>
              <a:rPr lang="en-US" sz="2000" dirty="0" smtClean="0"/>
              <a:t>Create a budget for present and future needs </a:t>
            </a:r>
          </a:p>
          <a:p>
            <a:pPr>
              <a:spcBef>
                <a:spcPts val="1800"/>
              </a:spcBef>
            </a:pPr>
            <a:r>
              <a:rPr lang="en-US" sz="2000" dirty="0" smtClean="0"/>
              <a:t>Work toward long-term savings goals </a:t>
            </a:r>
          </a:p>
          <a:p>
            <a:pPr>
              <a:spcBef>
                <a:spcPts val="1800"/>
              </a:spcBef>
            </a:pPr>
            <a:r>
              <a:rPr lang="en-US" sz="2000" dirty="0" smtClean="0"/>
              <a:t>Update beneficiary information </a:t>
            </a:r>
          </a:p>
        </p:txBody>
      </p:sp>
      <p:sp>
        <p:nvSpPr>
          <p:cNvPr id="11" name="Text Placeholder 10"/>
          <p:cNvSpPr>
            <a:spLocks noGrp="1"/>
          </p:cNvSpPr>
          <p:nvPr>
            <p:ph type="body" sz="quarter" idx="15"/>
          </p:nvPr>
        </p:nvSpPr>
        <p:spPr/>
        <p:txBody>
          <a:bodyPr/>
          <a:lstStyle/>
          <a:p>
            <a:endParaRPr lang="en-US"/>
          </a:p>
        </p:txBody>
      </p:sp>
      <p:pic>
        <p:nvPicPr>
          <p:cNvPr id="8" name="Picture 2" descr="J:\Design\2. Purchased Media\a. Royalty-free\People\Financial advisor \shutterstock_101583940.jpg"/>
          <p:cNvPicPr>
            <a:picLocks noChangeAspect="1" noChangeArrowheads="1"/>
          </p:cNvPicPr>
          <p:nvPr/>
        </p:nvPicPr>
        <p:blipFill>
          <a:blip r:embed="rId3" cstate="email"/>
          <a:srcRect l="19167" r="6902" b="28836"/>
          <a:stretch>
            <a:fillRect/>
          </a:stretch>
        </p:blipFill>
        <p:spPr bwMode="auto">
          <a:xfrm>
            <a:off x="5579364" y="1491364"/>
            <a:ext cx="6325554" cy="4059222"/>
          </a:xfrm>
          <a:prstGeom prst="rect">
            <a:avLst/>
          </a:prstGeom>
          <a:noFill/>
          <a:effectLst>
            <a:outerShdw blurRad="50800" dist="38100" dir="5400000" algn="t" rotWithShape="0">
              <a:prstClr val="black">
                <a:alpha val="40000"/>
              </a:prstClr>
            </a:outerShdw>
          </a:effectLst>
        </p:spPr>
      </p:pic>
      <p:sp>
        <p:nvSpPr>
          <p:cNvPr id="12" name="Rectangle 11"/>
          <p:cNvSpPr/>
          <p:nvPr/>
        </p:nvSpPr>
        <p:spPr>
          <a:xfrm>
            <a:off x="0" y="5979975"/>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Communicate, collaborate and compromise</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381141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solo	</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12</a:t>
            </a:fld>
            <a:endParaRPr lang="en-US" dirty="0">
              <a:solidFill>
                <a:srgbClr val="474C55"/>
              </a:solidFill>
            </a:endParaRPr>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5"/>
          </p:nvPr>
        </p:nvSpPr>
        <p:spPr/>
        <p:txBody>
          <a:bodyPr/>
          <a:lstStyle/>
          <a:p>
            <a:r>
              <a:rPr lang="en-US" dirty="0" smtClean="0"/>
              <a:t>Fully support your single self </a:t>
            </a:r>
            <a:endParaRPr lang="en-US" dirty="0"/>
          </a:p>
        </p:txBody>
      </p:sp>
      <p:sp>
        <p:nvSpPr>
          <p:cNvPr id="6" name="Text Placeholder 5"/>
          <p:cNvSpPr>
            <a:spLocks noGrp="1"/>
          </p:cNvSpPr>
          <p:nvPr>
            <p:ph type="body" sz="quarter" idx="16"/>
          </p:nvPr>
        </p:nvSpPr>
        <p:spPr>
          <a:xfrm>
            <a:off x="390525" y="6218034"/>
            <a:ext cx="11414185" cy="230832"/>
          </a:xfrm>
        </p:spPr>
        <p:txBody>
          <a:bodyPr/>
          <a:lstStyle/>
          <a:p>
            <a:r>
              <a:rPr lang="en-US" sz="1200" b="1" dirty="0"/>
              <a:t>Source: </a:t>
            </a:r>
            <a:r>
              <a:rPr lang="en-US" sz="1200" i="1" dirty="0"/>
              <a:t>New York </a:t>
            </a:r>
            <a:r>
              <a:rPr lang="en-US" sz="1200" dirty="0"/>
              <a:t>Magazine, The Single American Women, February 22-March 6, 2016 Issue  </a:t>
            </a:r>
          </a:p>
        </p:txBody>
      </p:sp>
      <p:pic>
        <p:nvPicPr>
          <p:cNvPr id="8" name="Picture 7"/>
          <p:cNvPicPr>
            <a:picLocks noChangeAspect="1"/>
          </p:cNvPicPr>
          <p:nvPr/>
        </p:nvPicPr>
        <p:blipFill>
          <a:blip r:embed="rId3"/>
          <a:stretch>
            <a:fillRect/>
          </a:stretch>
        </p:blipFill>
        <p:spPr>
          <a:xfrm>
            <a:off x="2885701" y="1334039"/>
            <a:ext cx="6420598" cy="4782880"/>
          </a:xfrm>
          <a:prstGeom prst="rect">
            <a:avLst/>
          </a:prstGeom>
          <a:ln>
            <a:solidFill>
              <a:schemeClr val="bg1">
                <a:lumMod val="65000"/>
              </a:schemeClr>
            </a:solidFill>
          </a:ln>
        </p:spPr>
      </p:pic>
      <p:sp>
        <p:nvSpPr>
          <p:cNvPr id="9" name="Rectangle 8"/>
          <p:cNvSpPr/>
          <p:nvPr/>
        </p:nvSpPr>
        <p:spPr>
          <a:xfrm>
            <a:off x="0" y="6448866"/>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noProof="0" dirty="0" smtClean="0">
                <a:solidFill>
                  <a:srgbClr val="FFFFFF"/>
                </a:solidFill>
                <a:latin typeface="Arial" panose="020B0604020202020204"/>
                <a:ea typeface="ＭＳ Ｐゴシック" charset="-128"/>
              </a:rPr>
              <a:t>Fortify your finances</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351471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lstStyle/>
          <a:p>
            <a:r>
              <a:rPr lang="en-US" dirty="0" smtClean="0"/>
              <a:t>The goal: max out your 401k</a:t>
            </a:r>
            <a:endParaRPr lang="en-US" dirty="0"/>
          </a:p>
        </p:txBody>
      </p:sp>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3"/>
          </p:nvPr>
        </p:nvSpPr>
        <p:spPr>
          <a:xfrm>
            <a:off x="342900" y="5688355"/>
            <a:ext cx="11418324" cy="675441"/>
          </a:xfrm>
        </p:spPr>
        <p:txBody>
          <a:bodyPr/>
          <a:lstStyle/>
          <a:p>
            <a:r>
              <a:rPr lang="en-US" sz="1200" dirty="0"/>
              <a:t>Hypothetical examples are for illustrative purposes only and are not intended to predict the returns of any investment choices or represents any MFS investment product. Rates of return will vary over time, particularly for long-term investments. There is no guarantee the selected rate of return can be achieved. Any underlying investments of this plan may have fees and expenses that are not taken into account in these illustrations. The performance of the investments will fluctuate with market conditions. Regular investing does not ensure a profit or protect against loss in declining markets. </a:t>
            </a:r>
            <a:r>
              <a:rPr lang="en-US" sz="1200" b="1" dirty="0" smtClean="0"/>
              <a:t>Source</a:t>
            </a:r>
            <a:r>
              <a:rPr lang="en-US" sz="1200" b="1" dirty="0"/>
              <a:t>: MFS proprietary retirement projection model. Please see page </a:t>
            </a:r>
            <a:r>
              <a:rPr lang="en-US" sz="1200" b="1" dirty="0" smtClean="0"/>
              <a:t>25 </a:t>
            </a:r>
            <a:r>
              <a:rPr lang="en-US" sz="1200" b="1" dirty="0"/>
              <a:t>for hypothetical assumptions</a:t>
            </a:r>
            <a:r>
              <a:rPr lang="en-US" sz="1200" b="1" dirty="0" smtClean="0"/>
              <a:t>.</a:t>
            </a:r>
            <a:endParaRPr lang="en-US" sz="1200" b="1" dirty="0"/>
          </a:p>
        </p:txBody>
      </p:sp>
      <p:sp>
        <p:nvSpPr>
          <p:cNvPr id="5" name="Text Placeholder 4"/>
          <p:cNvSpPr>
            <a:spLocks noGrp="1"/>
          </p:cNvSpPr>
          <p:nvPr>
            <p:ph type="body" sz="quarter" idx="14"/>
          </p:nvPr>
        </p:nvSpPr>
        <p:spPr>
          <a:xfrm>
            <a:off x="342900" y="1534012"/>
            <a:ext cx="4038181" cy="3367076"/>
          </a:xfrm>
        </p:spPr>
        <p:txBody>
          <a:bodyPr/>
          <a:lstStyle/>
          <a:p>
            <a:pPr marL="0" indent="0" fontAlgn="t">
              <a:spcBef>
                <a:spcPts val="0"/>
              </a:spcBef>
              <a:buNone/>
            </a:pPr>
            <a:r>
              <a:rPr lang="en-US" b="1" dirty="0" smtClean="0">
                <a:solidFill>
                  <a:srgbClr val="474C55"/>
                </a:solidFill>
                <a:latin typeface="Calibri" panose="020F0502020204030204" pitchFamily="34" charset="0"/>
                <a:cs typeface="Calibri" panose="020F0502020204030204" pitchFamily="34" charset="0"/>
              </a:rPr>
              <a:t>Contributions</a:t>
            </a:r>
            <a:endParaRPr lang="en-US" dirty="0" smtClean="0">
              <a:solidFill>
                <a:srgbClr val="474C55"/>
              </a:solidFill>
              <a:latin typeface="Calibri" panose="020F0502020204030204" pitchFamily="34" charset="0"/>
              <a:cs typeface="Calibri" panose="020F0502020204030204" pitchFamily="34" charset="0"/>
            </a:endParaRPr>
          </a:p>
          <a:p>
            <a:pPr>
              <a:spcBef>
                <a:spcPts val="0"/>
              </a:spcBef>
            </a:pPr>
            <a:r>
              <a:rPr lang="en-US" dirty="0" smtClean="0">
                <a:solidFill>
                  <a:srgbClr val="474C55"/>
                </a:solidFill>
                <a:latin typeface="Calibri" panose="020F0502020204030204" pitchFamily="34" charset="0"/>
                <a:cs typeface="Calibri" panose="020F0502020204030204" pitchFamily="34" charset="0"/>
              </a:rPr>
              <a:t>Start </a:t>
            </a:r>
            <a:r>
              <a:rPr lang="en-US" dirty="0">
                <a:solidFill>
                  <a:srgbClr val="474C55"/>
                </a:solidFill>
                <a:latin typeface="Calibri" panose="020F0502020204030204" pitchFamily="34" charset="0"/>
                <a:cs typeface="Calibri" panose="020F0502020204030204" pitchFamily="34" charset="0"/>
              </a:rPr>
              <a:t>contributing at age 22</a:t>
            </a:r>
          </a:p>
          <a:p>
            <a:pPr fontAlgn="t">
              <a:spcBef>
                <a:spcPts val="0"/>
              </a:spcBef>
            </a:pPr>
            <a:r>
              <a:rPr lang="en-US" dirty="0">
                <a:solidFill>
                  <a:srgbClr val="474C55"/>
                </a:solidFill>
                <a:latin typeface="Calibri" panose="020F0502020204030204" pitchFamily="34" charset="0"/>
                <a:cs typeface="Calibri" panose="020F0502020204030204" pitchFamily="34" charset="0"/>
              </a:rPr>
              <a:t>6% initial savings rate</a:t>
            </a:r>
          </a:p>
          <a:p>
            <a:pPr fontAlgn="t">
              <a:spcBef>
                <a:spcPts val="0"/>
              </a:spcBef>
            </a:pPr>
            <a:r>
              <a:rPr lang="en-US" dirty="0">
                <a:solidFill>
                  <a:srgbClr val="474C55"/>
                </a:solidFill>
                <a:latin typeface="Calibri" panose="020F0502020204030204" pitchFamily="34" charset="0"/>
                <a:cs typeface="Calibri" panose="020F0502020204030204" pitchFamily="34" charset="0"/>
              </a:rPr>
              <a:t>50% employer match up to </a:t>
            </a:r>
            <a:r>
              <a:rPr lang="en-US" dirty="0" smtClean="0">
                <a:solidFill>
                  <a:srgbClr val="474C55"/>
                </a:solidFill>
                <a:latin typeface="Calibri" panose="020F0502020204030204" pitchFamily="34" charset="0"/>
                <a:cs typeface="Calibri" panose="020F0502020204030204" pitchFamily="34" charset="0"/>
              </a:rPr>
              <a:t>6%</a:t>
            </a:r>
          </a:p>
          <a:p>
            <a:pPr fontAlgn="t">
              <a:spcBef>
                <a:spcPts val="0"/>
              </a:spcBef>
            </a:pPr>
            <a:r>
              <a:rPr lang="en-US" dirty="0" smtClean="0">
                <a:solidFill>
                  <a:srgbClr val="474C55"/>
                </a:solidFill>
                <a:latin typeface="Calibri" panose="020F0502020204030204" pitchFamily="34" charset="0"/>
                <a:cs typeface="Calibri" panose="020F0502020204030204" pitchFamily="34" charset="0"/>
              </a:rPr>
              <a:t>Auto-escalate </a:t>
            </a:r>
            <a:r>
              <a:rPr lang="en-US" dirty="0">
                <a:solidFill>
                  <a:srgbClr val="474C55"/>
                </a:solidFill>
                <a:latin typeface="Calibri" panose="020F0502020204030204" pitchFamily="34" charset="0"/>
                <a:cs typeface="Calibri" panose="020F0502020204030204" pitchFamily="34" charset="0"/>
              </a:rPr>
              <a:t>1% per year up to 10</a:t>
            </a:r>
            <a:r>
              <a:rPr lang="en-US" dirty="0" smtClean="0">
                <a:solidFill>
                  <a:srgbClr val="474C55"/>
                </a:solidFill>
                <a:latin typeface="Calibri" panose="020F0502020204030204" pitchFamily="34" charset="0"/>
                <a:cs typeface="Calibri" panose="020F0502020204030204" pitchFamily="34" charset="0"/>
              </a:rPr>
              <a:t>%</a:t>
            </a:r>
          </a:p>
          <a:p>
            <a:pPr fontAlgn="t">
              <a:spcBef>
                <a:spcPts val="0"/>
              </a:spcBef>
            </a:pPr>
            <a:endParaRPr lang="en-US" dirty="0">
              <a:solidFill>
                <a:srgbClr val="474C55"/>
              </a:solidFill>
              <a:latin typeface="Calibri" panose="020F0502020204030204" pitchFamily="34" charset="0"/>
              <a:cs typeface="Calibri" panose="020F0502020204030204" pitchFamily="34" charset="0"/>
            </a:endParaRPr>
          </a:p>
          <a:p>
            <a:pPr fontAlgn="t">
              <a:spcBef>
                <a:spcPts val="0"/>
              </a:spcBef>
            </a:pPr>
            <a:endParaRPr lang="en-US" sz="800" dirty="0">
              <a:solidFill>
                <a:srgbClr val="474C55"/>
              </a:solidFill>
              <a:latin typeface="Calibri" panose="020F0502020204030204" pitchFamily="34" charset="0"/>
              <a:cs typeface="Calibri" panose="020F0502020204030204" pitchFamily="34" charset="0"/>
            </a:endParaRPr>
          </a:p>
          <a:p>
            <a:pPr marL="0" indent="0" fontAlgn="t">
              <a:spcBef>
                <a:spcPts val="0"/>
              </a:spcBef>
              <a:buNone/>
            </a:pPr>
            <a:r>
              <a:rPr lang="en-US" b="1" dirty="0" smtClean="0">
                <a:solidFill>
                  <a:srgbClr val="474C55"/>
                </a:solidFill>
                <a:latin typeface="Calibri" panose="020F0502020204030204" pitchFamily="34" charset="0"/>
                <a:cs typeface="Calibri" panose="020F0502020204030204" pitchFamily="34" charset="0"/>
              </a:rPr>
              <a:t>Hypothetical investment gains</a:t>
            </a:r>
            <a:endParaRPr lang="en-US" dirty="0" smtClean="0">
              <a:solidFill>
                <a:srgbClr val="474C55"/>
              </a:solidFill>
              <a:latin typeface="Calibri" panose="020F0502020204030204" pitchFamily="34" charset="0"/>
              <a:cs typeface="Calibri" panose="020F0502020204030204" pitchFamily="34" charset="0"/>
            </a:endParaRPr>
          </a:p>
          <a:p>
            <a:pPr fontAlgn="t">
              <a:spcBef>
                <a:spcPts val="0"/>
              </a:spcBef>
            </a:pPr>
            <a:r>
              <a:rPr lang="en-US" dirty="0" smtClean="0">
                <a:solidFill>
                  <a:srgbClr val="474C55"/>
                </a:solidFill>
                <a:latin typeface="Calibri" panose="020F0502020204030204" pitchFamily="34" charset="0"/>
                <a:cs typeface="Calibri" panose="020F0502020204030204" pitchFamily="34" charset="0"/>
              </a:rPr>
              <a:t>7.5</a:t>
            </a:r>
            <a:r>
              <a:rPr lang="en-US" dirty="0">
                <a:solidFill>
                  <a:srgbClr val="474C55"/>
                </a:solidFill>
                <a:latin typeface="Calibri" panose="020F0502020204030204" pitchFamily="34" charset="0"/>
                <a:cs typeface="Calibri" panose="020F0502020204030204" pitchFamily="34" charset="0"/>
              </a:rPr>
              <a:t>% </a:t>
            </a:r>
            <a:r>
              <a:rPr lang="en-US" dirty="0" smtClean="0">
                <a:solidFill>
                  <a:srgbClr val="474C55"/>
                </a:solidFill>
                <a:latin typeface="Calibri" panose="020F0502020204030204" pitchFamily="34" charset="0"/>
                <a:cs typeface="Calibri" panose="020F0502020204030204" pitchFamily="34" charset="0"/>
              </a:rPr>
              <a:t>return</a:t>
            </a:r>
          </a:p>
          <a:p>
            <a:pPr marL="0" indent="0" fontAlgn="t">
              <a:spcBef>
                <a:spcPts val="0"/>
              </a:spcBef>
              <a:buNone/>
            </a:pPr>
            <a:r>
              <a:rPr lang="en-US" dirty="0">
                <a:solidFill>
                  <a:srgbClr val="474C55"/>
                </a:solidFill>
                <a:latin typeface="Calibri" panose="020F0502020204030204" pitchFamily="34" charset="0"/>
                <a:cs typeface="Calibri" panose="020F0502020204030204" pitchFamily="34" charset="0"/>
              </a:rPr>
              <a:t/>
            </a:r>
            <a:br>
              <a:rPr lang="en-US" dirty="0">
                <a:solidFill>
                  <a:srgbClr val="474C55"/>
                </a:solidFill>
                <a:latin typeface="Calibri" panose="020F0502020204030204" pitchFamily="34" charset="0"/>
                <a:cs typeface="Calibri" panose="020F0502020204030204" pitchFamily="34" charset="0"/>
              </a:rPr>
            </a:br>
            <a:endParaRPr lang="en-US" sz="800" dirty="0">
              <a:solidFill>
                <a:srgbClr val="474C55"/>
              </a:solidFill>
              <a:latin typeface="Calibri" panose="020F0502020204030204" pitchFamily="34" charset="0"/>
              <a:cs typeface="Calibri" panose="020F0502020204030204" pitchFamily="34" charset="0"/>
            </a:endParaRPr>
          </a:p>
          <a:p>
            <a:pPr marL="0" indent="0" fontAlgn="t">
              <a:spcBef>
                <a:spcPts val="0"/>
              </a:spcBef>
              <a:buNone/>
            </a:pPr>
            <a:r>
              <a:rPr lang="en-US" b="1" dirty="0" smtClean="0">
                <a:solidFill>
                  <a:srgbClr val="474C55"/>
                </a:solidFill>
                <a:latin typeface="Calibri" panose="020F0502020204030204" pitchFamily="34" charset="0"/>
                <a:cs typeface="Calibri" panose="020F0502020204030204" pitchFamily="34" charset="0"/>
              </a:rPr>
              <a:t>Pre-retirement withdrawals</a:t>
            </a:r>
            <a:endParaRPr lang="en-US" dirty="0" smtClean="0">
              <a:solidFill>
                <a:srgbClr val="474C55"/>
              </a:solidFill>
              <a:latin typeface="Calibri" panose="020F0502020204030204" pitchFamily="34" charset="0"/>
              <a:cs typeface="Calibri" panose="020F0502020204030204" pitchFamily="34" charset="0"/>
            </a:endParaRPr>
          </a:p>
          <a:p>
            <a:pPr fontAlgn="t">
              <a:spcBef>
                <a:spcPts val="0"/>
              </a:spcBef>
            </a:pPr>
            <a:r>
              <a:rPr lang="en-US" dirty="0" smtClean="0">
                <a:solidFill>
                  <a:srgbClr val="474C55"/>
                </a:solidFill>
                <a:latin typeface="Calibri" panose="020F0502020204030204" pitchFamily="34" charset="0"/>
                <a:cs typeface="Calibri" panose="020F0502020204030204" pitchFamily="34" charset="0"/>
              </a:rPr>
              <a:t>None</a:t>
            </a:r>
            <a:endParaRPr lang="en-US" dirty="0">
              <a:solidFill>
                <a:srgbClr val="474C55"/>
              </a:solidFill>
              <a:latin typeface="Calibri" panose="020F0502020204030204" pitchFamily="34" charset="0"/>
              <a:cs typeface="Calibri" panose="020F0502020204030204" pitchFamily="34" charset="0"/>
            </a:endParaRPr>
          </a:p>
        </p:txBody>
      </p:sp>
      <p:sp>
        <p:nvSpPr>
          <p:cNvPr id="6" name="Text Placeholder 5"/>
          <p:cNvSpPr>
            <a:spLocks noGrp="1"/>
          </p:cNvSpPr>
          <p:nvPr>
            <p:ph type="body" sz="quarter" idx="15"/>
          </p:nvPr>
        </p:nvSpPr>
        <p:spPr>
          <a:xfrm>
            <a:off x="342900" y="935667"/>
            <a:ext cx="10102850" cy="249299"/>
          </a:xfrm>
        </p:spPr>
        <p:txBody>
          <a:bodyPr/>
          <a:lstStyle/>
          <a:p>
            <a:r>
              <a:rPr lang="en-US" dirty="0" smtClean="0"/>
              <a:t>Save for your future self…she may need it</a:t>
            </a:r>
          </a:p>
        </p:txBody>
      </p:sp>
      <p:graphicFrame>
        <p:nvGraphicFramePr>
          <p:cNvPr id="23" name="Chart 22"/>
          <p:cNvGraphicFramePr>
            <a:graphicFrameLocks/>
          </p:cNvGraphicFramePr>
          <p:nvPr>
            <p:extLst>
              <p:ext uri="{D42A27DB-BD31-4B8C-83A1-F6EECF244321}">
                <p14:modId xmlns:p14="http://schemas.microsoft.com/office/powerpoint/2010/main" val="2829703927"/>
              </p:ext>
            </p:extLst>
          </p:nvPr>
        </p:nvGraphicFramePr>
        <p:xfrm>
          <a:off x="4471517" y="1410335"/>
          <a:ext cx="6425084" cy="43627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6"/>
          <p:cNvSpPr txBox="1">
            <a:spLocks/>
          </p:cNvSpPr>
          <p:nvPr/>
        </p:nvSpPr>
        <p:spPr>
          <a:xfrm>
            <a:off x="11133393" y="6593459"/>
            <a:ext cx="832104" cy="128016"/>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2762">
              <a:defRPr/>
            </a:pPr>
            <a:r>
              <a:rPr lang="en-US" smtClean="0"/>
              <a:t>40001.1</a:t>
            </a:r>
            <a:endParaRPr lang="en-US" dirty="0"/>
          </a:p>
        </p:txBody>
      </p:sp>
      <p:sp>
        <p:nvSpPr>
          <p:cNvPr id="20" name="Rectangle 19"/>
          <p:cNvSpPr/>
          <p:nvPr/>
        </p:nvSpPr>
        <p:spPr>
          <a:xfrm>
            <a:off x="10696518" y="2042783"/>
            <a:ext cx="1239443" cy="369332"/>
          </a:xfrm>
          <a:prstGeom prst="rect">
            <a:avLst/>
          </a:prstGeom>
        </p:spPr>
        <p:txBody>
          <a:bodyPr wrap="none">
            <a:spAutoFit/>
          </a:bodyPr>
          <a:lstStyle/>
          <a:p>
            <a:pPr algn="ctr">
              <a:defRPr/>
            </a:pPr>
            <a:r>
              <a:rPr lang="en-US" b="1" kern="0" dirty="0" smtClean="0">
                <a:solidFill>
                  <a:schemeClr val="accent1"/>
                </a:solidFill>
              </a:rPr>
              <a:t>$1,480,828</a:t>
            </a:r>
            <a:endParaRPr lang="en-US" b="1" kern="0" dirty="0">
              <a:solidFill>
                <a:schemeClr val="accent1"/>
              </a:solidFill>
            </a:endParaRPr>
          </a:p>
        </p:txBody>
      </p:sp>
      <p:sp>
        <p:nvSpPr>
          <p:cNvPr id="10" name="Rectangle 9"/>
          <p:cNvSpPr/>
          <p:nvPr/>
        </p:nvSpPr>
        <p:spPr>
          <a:xfrm>
            <a:off x="0" y="6396471"/>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Strengthen your saving over time</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31559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graphicEl>
                                              <a:chart seriesIdx="0" categoryIdx="-4" bldStep="series"/>
                                            </p:graphicEl>
                                          </p:spTgt>
                                        </p:tgtEl>
                                        <p:attrNameLst>
                                          <p:attrName>style.visibility</p:attrName>
                                        </p:attrNameLst>
                                      </p:cBhvr>
                                      <p:to>
                                        <p:strVal val="visible"/>
                                      </p:to>
                                    </p:set>
                                    <p:animEffect transition="in" filter="wipe(left)">
                                      <p:cBhvr>
                                        <p:cTn id="7" dur="500"/>
                                        <p:tgtEl>
                                          <p:spTgt spid="2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graphicEl>
                                              <a:chart seriesIdx="1" categoryIdx="-4" bldStep="series"/>
                                            </p:graphicEl>
                                          </p:spTgt>
                                        </p:tgtEl>
                                        <p:attrNameLst>
                                          <p:attrName>style.visibility</p:attrName>
                                        </p:attrNameLst>
                                      </p:cBhvr>
                                      <p:to>
                                        <p:strVal val="visible"/>
                                      </p:to>
                                    </p:set>
                                    <p:animEffect transition="in" filter="wipe(left)">
                                      <p:cBhvr>
                                        <p:cTn id="12" dur="500"/>
                                        <p:tgtEl>
                                          <p:spTgt spid="2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graphicEl>
                                              <a:chart seriesIdx="2" categoryIdx="-4" bldStep="series"/>
                                            </p:graphicEl>
                                          </p:spTgt>
                                        </p:tgtEl>
                                        <p:attrNameLst>
                                          <p:attrName>style.visibility</p:attrName>
                                        </p:attrNameLst>
                                      </p:cBhvr>
                                      <p:to>
                                        <p:strVal val="visible"/>
                                      </p:to>
                                    </p:set>
                                    <p:animEffect transition="in" filter="wipe(left)">
                                      <p:cBhvr>
                                        <p:cTn id="17" dur="500"/>
                                        <p:tgtEl>
                                          <p:spTgt spid="23">
                                            <p:graphicEl>
                                              <a:chart seriesIdx="2" categoryIdx="-4" bldStep="series"/>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Chart bld="series" animBg="0"/>
        </p:bldSub>
      </p:bldGraphic>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life gets in the way</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14</a:t>
            </a:fld>
            <a:endParaRPr lang="en-US" dirty="0">
              <a:solidFill>
                <a:srgbClr val="474C55"/>
              </a:solidFill>
            </a:endParaRPr>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5"/>
          </p:nvPr>
        </p:nvSpPr>
        <p:spPr/>
        <p:txBody>
          <a:bodyPr/>
          <a:lstStyle/>
          <a:p>
            <a:r>
              <a:rPr lang="en-US" dirty="0" smtClean="0"/>
              <a:t>Caregiving could have costs you haven’t considered </a:t>
            </a:r>
            <a:endParaRPr lang="en-US" dirty="0"/>
          </a:p>
        </p:txBody>
      </p:sp>
      <p:sp>
        <p:nvSpPr>
          <p:cNvPr id="18" name="Text Placeholder 17"/>
          <p:cNvSpPr>
            <a:spLocks noGrp="1"/>
          </p:cNvSpPr>
          <p:nvPr>
            <p:ph type="body" sz="quarter" idx="16"/>
          </p:nvPr>
        </p:nvSpPr>
        <p:spPr>
          <a:xfrm>
            <a:off x="390525" y="6324510"/>
            <a:ext cx="11414185" cy="230832"/>
          </a:xfrm>
        </p:spPr>
        <p:txBody>
          <a:bodyPr/>
          <a:lstStyle/>
          <a:p>
            <a:r>
              <a:rPr lang="en-US" sz="1200" dirty="0" smtClean="0"/>
              <a:t>*Source: MFS </a:t>
            </a:r>
            <a:r>
              <a:rPr lang="en-US" sz="1200" dirty="0"/>
              <a:t>Retirement Income Survey, 2018. See </a:t>
            </a:r>
            <a:r>
              <a:rPr lang="en-US" sz="1200"/>
              <a:t>page </a:t>
            </a:r>
            <a:r>
              <a:rPr lang="en-US" sz="1200" smtClean="0"/>
              <a:t>26 </a:t>
            </a:r>
            <a:r>
              <a:rPr lang="en-US" sz="1200" dirty="0"/>
              <a:t>for methodology</a:t>
            </a:r>
            <a:r>
              <a:rPr lang="en-US" sz="1200" dirty="0" smtClean="0"/>
              <a:t>.</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5" y="1786276"/>
            <a:ext cx="2654935" cy="3624336"/>
          </a:xfrm>
          <a:prstGeom prst="rect">
            <a:avLst/>
          </a:prstGeom>
          <a:ln>
            <a:solidFill>
              <a:schemeClr val="bg1">
                <a:lumMod val="75000"/>
              </a:schemeClr>
            </a:solidFill>
          </a:ln>
        </p:spPr>
      </p:pic>
      <p:grpSp>
        <p:nvGrpSpPr>
          <p:cNvPr id="13" name="Group 12"/>
          <p:cNvGrpSpPr/>
          <p:nvPr/>
        </p:nvGrpSpPr>
        <p:grpSpPr>
          <a:xfrm>
            <a:off x="3314261" y="1879600"/>
            <a:ext cx="5477003" cy="3156658"/>
            <a:chOff x="3314261" y="1879600"/>
            <a:chExt cx="5477003" cy="3156658"/>
          </a:xfrm>
        </p:grpSpPr>
        <p:graphicFrame>
          <p:nvGraphicFramePr>
            <p:cNvPr id="8" name="Chart 7"/>
            <p:cNvGraphicFramePr/>
            <p:nvPr>
              <p:extLst/>
            </p:nvPr>
          </p:nvGraphicFramePr>
          <p:xfrm>
            <a:off x="3314261" y="2825761"/>
            <a:ext cx="3367451" cy="204087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746021" y="1879600"/>
              <a:ext cx="4333240" cy="707886"/>
            </a:xfrm>
            <a:prstGeom prst="rect">
              <a:avLst/>
            </a:prstGeom>
            <a:noFill/>
          </p:spPr>
          <p:txBody>
            <a:bodyPr wrap="square" rtlCol="0">
              <a:spAutoFit/>
            </a:bodyPr>
            <a:lstStyle/>
            <a:p>
              <a:pPr algn="ctr"/>
              <a:r>
                <a:rPr lang="en-US" sz="2000" dirty="0">
                  <a:solidFill>
                    <a:srgbClr val="474C55"/>
                  </a:solidFill>
                </a:rPr>
                <a:t>Women are twice as likely to retire for personal or </a:t>
              </a:r>
              <a:r>
                <a:rPr lang="en-US" sz="2000" dirty="0" smtClean="0">
                  <a:solidFill>
                    <a:srgbClr val="474C55"/>
                  </a:solidFill>
                </a:rPr>
                <a:t>family </a:t>
              </a:r>
              <a:r>
                <a:rPr lang="en-US" sz="2000" dirty="0">
                  <a:solidFill>
                    <a:srgbClr val="474C55"/>
                  </a:solidFill>
                </a:rPr>
                <a:t>health </a:t>
              </a:r>
              <a:r>
                <a:rPr lang="en-US" sz="2000" dirty="0" smtClean="0">
                  <a:solidFill>
                    <a:srgbClr val="474C55"/>
                  </a:solidFill>
                </a:rPr>
                <a:t>issues*</a:t>
              </a:r>
              <a:endParaRPr lang="en-US" sz="2000" dirty="0">
                <a:solidFill>
                  <a:srgbClr val="474C55"/>
                </a:solidFill>
              </a:endParaRPr>
            </a:p>
          </p:txBody>
        </p:sp>
        <p:graphicFrame>
          <p:nvGraphicFramePr>
            <p:cNvPr id="10" name="Chart 9"/>
            <p:cNvGraphicFramePr/>
            <p:nvPr>
              <p:extLst/>
            </p:nvPr>
          </p:nvGraphicFramePr>
          <p:xfrm>
            <a:off x="5729945" y="2826691"/>
            <a:ext cx="3061319" cy="204087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474317" y="4666926"/>
              <a:ext cx="977900" cy="369332"/>
            </a:xfrm>
            <a:prstGeom prst="rect">
              <a:avLst/>
            </a:prstGeom>
            <a:noFill/>
          </p:spPr>
          <p:txBody>
            <a:bodyPr wrap="square" rtlCol="0">
              <a:spAutoFit/>
            </a:bodyPr>
            <a:lstStyle/>
            <a:p>
              <a:r>
                <a:rPr lang="en-US" dirty="0" smtClean="0">
                  <a:solidFill>
                    <a:srgbClr val="7E872A"/>
                  </a:solidFill>
                </a:rPr>
                <a:t>Female</a:t>
              </a:r>
            </a:p>
          </p:txBody>
        </p:sp>
        <p:sp>
          <p:nvSpPr>
            <p:cNvPr id="12" name="TextBox 11"/>
            <p:cNvSpPr txBox="1"/>
            <p:nvPr/>
          </p:nvSpPr>
          <p:spPr>
            <a:xfrm>
              <a:off x="7008586" y="4666926"/>
              <a:ext cx="699663" cy="369332"/>
            </a:xfrm>
            <a:prstGeom prst="rect">
              <a:avLst/>
            </a:prstGeom>
            <a:noFill/>
          </p:spPr>
          <p:txBody>
            <a:bodyPr wrap="square" rtlCol="0">
              <a:spAutoFit/>
            </a:bodyPr>
            <a:lstStyle/>
            <a:p>
              <a:r>
                <a:rPr lang="en-US" dirty="0" smtClean="0">
                  <a:solidFill>
                    <a:srgbClr val="005776"/>
                  </a:solidFill>
                </a:rPr>
                <a:t>Male</a:t>
              </a:r>
            </a:p>
          </p:txBody>
        </p:sp>
      </p:grpSp>
      <p:cxnSp>
        <p:nvCxnSpPr>
          <p:cNvPr id="14" name="Straight Connector 13"/>
          <p:cNvCxnSpPr/>
          <p:nvPr/>
        </p:nvCxnSpPr>
        <p:spPr>
          <a:xfrm>
            <a:off x="3378429" y="1485900"/>
            <a:ext cx="0" cy="4225089"/>
          </a:xfrm>
          <a:prstGeom prst="line">
            <a:avLst/>
          </a:prstGeom>
          <a:ln>
            <a:solidFill>
              <a:srgbClr val="878A8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9398" y="1485900"/>
            <a:ext cx="0" cy="4225089"/>
          </a:xfrm>
          <a:prstGeom prst="line">
            <a:avLst/>
          </a:prstGeom>
          <a:ln>
            <a:solidFill>
              <a:srgbClr val="878A8F"/>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women staying home">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886" r="6447"/>
          <a:stretch/>
        </p:blipFill>
        <p:spPr bwMode="auto">
          <a:xfrm>
            <a:off x="8654891" y="2202765"/>
            <a:ext cx="3048000" cy="279442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38" y="5966117"/>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Don’t let unexpected expenses derail your finances</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180441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lstStyle/>
          <a:p>
            <a:r>
              <a:rPr lang="en-US" dirty="0" smtClean="0"/>
              <a:t>The reality: life </a:t>
            </a:r>
            <a:r>
              <a:rPr lang="en-US" dirty="0"/>
              <a:t>gets in the way </a:t>
            </a:r>
            <a:r>
              <a:rPr lang="en-US" dirty="0" smtClean="0"/>
              <a:t>of retirement saving</a:t>
            </a:r>
            <a:endParaRPr lang="en-US" dirty="0"/>
          </a:p>
        </p:txBody>
      </p:sp>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3"/>
          </p:nvPr>
        </p:nvSpPr>
        <p:spPr>
          <a:xfrm>
            <a:off x="131121" y="6119251"/>
            <a:ext cx="11418324" cy="675441"/>
          </a:xfrm>
        </p:spPr>
        <p:txBody>
          <a:bodyPr/>
          <a:lstStyle/>
          <a:p>
            <a:r>
              <a:rPr lang="en-US" sz="1200" dirty="0"/>
              <a:t>Hypothetical examples are for illustrative purposes only and are not intended to predict the returns of any investment choices or represents any MFS investment product. Rates of return will vary over time, particularly for long-term investments. There is no guarantee the selected rate of return can be achieved. Any underlying investments of this plan may have fees and expenses that are not taken into account in these illustrations. The performance of the investments will fluctuate with market conditions. Regular investing does not ensure a profit or protect against loss in declining markets</a:t>
            </a:r>
            <a:r>
              <a:rPr lang="en-US" sz="1200" dirty="0" smtClean="0"/>
              <a:t>. </a:t>
            </a:r>
            <a:r>
              <a:rPr lang="en-US" sz="1200" b="1" dirty="0"/>
              <a:t>Source: MFS proprietary retirement projection model. Please see page </a:t>
            </a:r>
            <a:r>
              <a:rPr lang="en-US" sz="1200" b="1" dirty="0" smtClean="0"/>
              <a:t>25 </a:t>
            </a:r>
            <a:r>
              <a:rPr lang="en-US" sz="1200" b="1" dirty="0"/>
              <a:t>for hypothetical assumptions.</a:t>
            </a:r>
          </a:p>
        </p:txBody>
      </p:sp>
      <p:sp>
        <p:nvSpPr>
          <p:cNvPr id="5" name="Text Placeholder 4"/>
          <p:cNvSpPr>
            <a:spLocks noGrp="1"/>
          </p:cNvSpPr>
          <p:nvPr>
            <p:ph type="body" sz="quarter" idx="14"/>
          </p:nvPr>
        </p:nvSpPr>
        <p:spPr>
          <a:xfrm>
            <a:off x="342900" y="1534012"/>
            <a:ext cx="4038181" cy="3367076"/>
          </a:xfrm>
        </p:spPr>
        <p:txBody>
          <a:bodyPr/>
          <a:lstStyle/>
          <a:p>
            <a:pPr marL="0" indent="0" fontAlgn="t">
              <a:spcBef>
                <a:spcPts val="0"/>
              </a:spcBef>
              <a:buNone/>
            </a:pPr>
            <a:r>
              <a:rPr lang="en-US" b="1" dirty="0" smtClean="0">
                <a:solidFill>
                  <a:srgbClr val="474C55"/>
                </a:solidFill>
                <a:latin typeface="Calibri" panose="020F0502020204030204" pitchFamily="34" charset="0"/>
                <a:cs typeface="Calibri" panose="020F0502020204030204" pitchFamily="34" charset="0"/>
              </a:rPr>
              <a:t>Contributions</a:t>
            </a:r>
            <a:endParaRPr lang="en-US" dirty="0" smtClean="0">
              <a:solidFill>
                <a:srgbClr val="474C55"/>
              </a:solidFill>
              <a:latin typeface="Calibri" panose="020F0502020204030204" pitchFamily="34" charset="0"/>
              <a:cs typeface="Calibri" panose="020F0502020204030204" pitchFamily="34" charset="0"/>
            </a:endParaRPr>
          </a:p>
          <a:p>
            <a:pPr>
              <a:spcBef>
                <a:spcPts val="0"/>
              </a:spcBef>
            </a:pPr>
            <a:r>
              <a:rPr lang="en-US" dirty="0" smtClean="0">
                <a:solidFill>
                  <a:srgbClr val="474C55"/>
                </a:solidFill>
                <a:latin typeface="Calibri" panose="020F0502020204030204" pitchFamily="34" charset="0"/>
                <a:cs typeface="Calibri" panose="020F0502020204030204" pitchFamily="34" charset="0"/>
              </a:rPr>
              <a:t>Start </a:t>
            </a:r>
            <a:r>
              <a:rPr lang="en-US" dirty="0">
                <a:solidFill>
                  <a:srgbClr val="474C55"/>
                </a:solidFill>
                <a:latin typeface="Calibri" panose="020F0502020204030204" pitchFamily="34" charset="0"/>
                <a:cs typeface="Calibri" panose="020F0502020204030204" pitchFamily="34" charset="0"/>
              </a:rPr>
              <a:t>contributing at age 22</a:t>
            </a:r>
          </a:p>
          <a:p>
            <a:pPr fontAlgn="t">
              <a:spcBef>
                <a:spcPts val="0"/>
              </a:spcBef>
            </a:pPr>
            <a:r>
              <a:rPr lang="en-US" dirty="0" smtClean="0">
                <a:solidFill>
                  <a:srgbClr val="474C55"/>
                </a:solidFill>
                <a:latin typeface="Calibri" panose="020F0502020204030204" pitchFamily="34" charset="0"/>
                <a:cs typeface="Calibri" panose="020F0502020204030204" pitchFamily="34" charset="0"/>
              </a:rPr>
              <a:t>3% savings rate (no escalation)</a:t>
            </a:r>
            <a:endParaRPr lang="en-US" dirty="0">
              <a:solidFill>
                <a:srgbClr val="474C55"/>
              </a:solidFill>
              <a:latin typeface="Calibri" panose="020F0502020204030204" pitchFamily="34" charset="0"/>
              <a:cs typeface="Calibri" panose="020F0502020204030204" pitchFamily="34" charset="0"/>
            </a:endParaRPr>
          </a:p>
          <a:p>
            <a:pPr fontAlgn="t">
              <a:spcBef>
                <a:spcPts val="0"/>
              </a:spcBef>
            </a:pPr>
            <a:r>
              <a:rPr lang="en-US" dirty="0">
                <a:solidFill>
                  <a:srgbClr val="474C55"/>
                </a:solidFill>
                <a:latin typeface="Calibri" panose="020F0502020204030204" pitchFamily="34" charset="0"/>
                <a:cs typeface="Calibri" panose="020F0502020204030204" pitchFamily="34" charset="0"/>
              </a:rPr>
              <a:t>50% employer </a:t>
            </a:r>
            <a:r>
              <a:rPr lang="en-US" dirty="0" smtClean="0">
                <a:solidFill>
                  <a:srgbClr val="474C55"/>
                </a:solidFill>
                <a:latin typeface="Calibri" panose="020F0502020204030204" pitchFamily="34" charset="0"/>
                <a:cs typeface="Calibri" panose="020F0502020204030204" pitchFamily="34" charset="0"/>
              </a:rPr>
              <a:t>match</a:t>
            </a:r>
          </a:p>
          <a:p>
            <a:pPr fontAlgn="t">
              <a:spcBef>
                <a:spcPts val="0"/>
              </a:spcBef>
            </a:pPr>
            <a:r>
              <a:rPr lang="en-US" dirty="0" smtClean="0">
                <a:solidFill>
                  <a:srgbClr val="474C55"/>
                </a:solidFill>
                <a:latin typeface="Calibri" panose="020F0502020204030204" pitchFamily="34" charset="0"/>
                <a:cs typeface="Calibri" panose="020F0502020204030204" pitchFamily="34" charset="0"/>
              </a:rPr>
              <a:t>Stops contributing from age 26 -30</a:t>
            </a:r>
          </a:p>
          <a:p>
            <a:pPr fontAlgn="t">
              <a:spcBef>
                <a:spcPts val="0"/>
              </a:spcBef>
            </a:pPr>
            <a:endParaRPr lang="en-US" dirty="0">
              <a:solidFill>
                <a:srgbClr val="474C55"/>
              </a:solidFill>
              <a:latin typeface="Calibri" panose="020F0502020204030204" pitchFamily="34" charset="0"/>
              <a:cs typeface="Calibri" panose="020F0502020204030204" pitchFamily="34" charset="0"/>
            </a:endParaRPr>
          </a:p>
          <a:p>
            <a:pPr fontAlgn="t">
              <a:spcBef>
                <a:spcPts val="0"/>
              </a:spcBef>
            </a:pPr>
            <a:endParaRPr lang="en-US" sz="800" dirty="0">
              <a:solidFill>
                <a:srgbClr val="474C55"/>
              </a:solidFill>
              <a:latin typeface="Calibri" panose="020F0502020204030204" pitchFamily="34" charset="0"/>
              <a:cs typeface="Calibri" panose="020F0502020204030204" pitchFamily="34" charset="0"/>
            </a:endParaRPr>
          </a:p>
          <a:p>
            <a:pPr marL="0" indent="0" fontAlgn="t">
              <a:spcBef>
                <a:spcPts val="0"/>
              </a:spcBef>
              <a:buNone/>
            </a:pPr>
            <a:r>
              <a:rPr lang="en-US" b="1" dirty="0" smtClean="0">
                <a:solidFill>
                  <a:srgbClr val="474C55"/>
                </a:solidFill>
                <a:latin typeface="Calibri" panose="020F0502020204030204" pitchFamily="34" charset="0"/>
                <a:cs typeface="Calibri" panose="020F0502020204030204" pitchFamily="34" charset="0"/>
              </a:rPr>
              <a:t>Hypothetical investment gains</a:t>
            </a:r>
            <a:endParaRPr lang="en-US" dirty="0" smtClean="0">
              <a:solidFill>
                <a:srgbClr val="474C55"/>
              </a:solidFill>
              <a:latin typeface="Calibri" panose="020F0502020204030204" pitchFamily="34" charset="0"/>
              <a:cs typeface="Calibri" panose="020F0502020204030204" pitchFamily="34" charset="0"/>
            </a:endParaRPr>
          </a:p>
          <a:p>
            <a:pPr fontAlgn="t">
              <a:spcBef>
                <a:spcPts val="0"/>
              </a:spcBef>
            </a:pPr>
            <a:r>
              <a:rPr lang="en-US" dirty="0">
                <a:solidFill>
                  <a:srgbClr val="474C55"/>
                </a:solidFill>
                <a:latin typeface="Calibri" panose="020F0502020204030204" pitchFamily="34" charset="0"/>
                <a:cs typeface="Calibri" panose="020F0502020204030204" pitchFamily="34" charset="0"/>
              </a:rPr>
              <a:t>6</a:t>
            </a:r>
            <a:r>
              <a:rPr lang="en-US" dirty="0" smtClean="0">
                <a:solidFill>
                  <a:srgbClr val="474C55"/>
                </a:solidFill>
                <a:latin typeface="Calibri" panose="020F0502020204030204" pitchFamily="34" charset="0"/>
                <a:cs typeface="Calibri" panose="020F0502020204030204" pitchFamily="34" charset="0"/>
              </a:rPr>
              <a:t>.5</a:t>
            </a:r>
            <a:r>
              <a:rPr lang="en-US" dirty="0">
                <a:solidFill>
                  <a:srgbClr val="474C55"/>
                </a:solidFill>
                <a:latin typeface="Calibri" panose="020F0502020204030204" pitchFamily="34" charset="0"/>
                <a:cs typeface="Calibri" panose="020F0502020204030204" pitchFamily="34" charset="0"/>
              </a:rPr>
              <a:t>% </a:t>
            </a:r>
            <a:r>
              <a:rPr lang="en-US" dirty="0" smtClean="0">
                <a:solidFill>
                  <a:srgbClr val="474C55"/>
                </a:solidFill>
                <a:latin typeface="Calibri" panose="020F0502020204030204" pitchFamily="34" charset="0"/>
                <a:cs typeface="Calibri" panose="020F0502020204030204" pitchFamily="34" charset="0"/>
              </a:rPr>
              <a:t>return</a:t>
            </a:r>
          </a:p>
          <a:p>
            <a:pPr marL="0" indent="0" fontAlgn="t">
              <a:spcBef>
                <a:spcPts val="0"/>
              </a:spcBef>
              <a:buNone/>
            </a:pPr>
            <a:r>
              <a:rPr lang="en-US" dirty="0">
                <a:solidFill>
                  <a:srgbClr val="474C55"/>
                </a:solidFill>
                <a:latin typeface="Calibri" panose="020F0502020204030204" pitchFamily="34" charset="0"/>
                <a:cs typeface="Calibri" panose="020F0502020204030204" pitchFamily="34" charset="0"/>
              </a:rPr>
              <a:t/>
            </a:r>
            <a:br>
              <a:rPr lang="en-US" dirty="0">
                <a:solidFill>
                  <a:srgbClr val="474C55"/>
                </a:solidFill>
                <a:latin typeface="Calibri" panose="020F0502020204030204" pitchFamily="34" charset="0"/>
                <a:cs typeface="Calibri" panose="020F0502020204030204" pitchFamily="34" charset="0"/>
              </a:rPr>
            </a:br>
            <a:endParaRPr lang="en-US" sz="800" dirty="0">
              <a:solidFill>
                <a:srgbClr val="474C55"/>
              </a:solidFill>
              <a:latin typeface="Calibri" panose="020F0502020204030204" pitchFamily="34" charset="0"/>
              <a:cs typeface="Calibri" panose="020F0502020204030204" pitchFamily="34" charset="0"/>
            </a:endParaRPr>
          </a:p>
          <a:p>
            <a:pPr marL="0" indent="0" fontAlgn="t">
              <a:spcBef>
                <a:spcPts val="0"/>
              </a:spcBef>
              <a:buNone/>
            </a:pPr>
            <a:r>
              <a:rPr lang="en-US" b="1" dirty="0" smtClean="0">
                <a:solidFill>
                  <a:srgbClr val="474C55"/>
                </a:solidFill>
                <a:latin typeface="Calibri" panose="020F0502020204030204" pitchFamily="34" charset="0"/>
                <a:cs typeface="Calibri" panose="020F0502020204030204" pitchFamily="34" charset="0"/>
              </a:rPr>
              <a:t>Pre-retirement withdrawals</a:t>
            </a:r>
            <a:endParaRPr lang="en-US" dirty="0" smtClean="0">
              <a:solidFill>
                <a:srgbClr val="474C55"/>
              </a:solidFill>
              <a:latin typeface="Calibri" panose="020F0502020204030204" pitchFamily="34" charset="0"/>
              <a:cs typeface="Calibri" panose="020F0502020204030204" pitchFamily="34" charset="0"/>
            </a:endParaRPr>
          </a:p>
          <a:p>
            <a:pPr fontAlgn="t">
              <a:spcBef>
                <a:spcPts val="0"/>
              </a:spcBef>
            </a:pPr>
            <a:r>
              <a:rPr lang="en-US" dirty="0" smtClean="0">
                <a:solidFill>
                  <a:srgbClr val="474C55"/>
                </a:solidFill>
                <a:latin typeface="Calibri" panose="020F0502020204030204" pitchFamily="34" charset="0"/>
                <a:cs typeface="Calibri" panose="020F0502020204030204" pitchFamily="34" charset="0"/>
              </a:rPr>
              <a:t>Takes a $35,000 loan at age 40</a:t>
            </a:r>
            <a:endParaRPr lang="en-US" dirty="0">
              <a:solidFill>
                <a:srgbClr val="474C55"/>
              </a:solidFill>
              <a:latin typeface="Calibri" panose="020F0502020204030204" pitchFamily="34" charset="0"/>
              <a:cs typeface="Calibri" panose="020F0502020204030204" pitchFamily="34" charset="0"/>
            </a:endParaRPr>
          </a:p>
        </p:txBody>
      </p:sp>
      <p:sp>
        <p:nvSpPr>
          <p:cNvPr id="6" name="Text Placeholder 5"/>
          <p:cNvSpPr>
            <a:spLocks noGrp="1"/>
          </p:cNvSpPr>
          <p:nvPr>
            <p:ph type="body" sz="quarter" idx="15"/>
          </p:nvPr>
        </p:nvSpPr>
        <p:spPr/>
        <p:txBody>
          <a:bodyPr/>
          <a:lstStyle/>
          <a:p>
            <a:endParaRPr lang="en-US"/>
          </a:p>
        </p:txBody>
      </p:sp>
      <p:sp>
        <p:nvSpPr>
          <p:cNvPr id="11" name="Text Placeholder 6"/>
          <p:cNvSpPr txBox="1">
            <a:spLocks/>
          </p:cNvSpPr>
          <p:nvPr/>
        </p:nvSpPr>
        <p:spPr>
          <a:xfrm>
            <a:off x="11133393" y="6593459"/>
            <a:ext cx="832104" cy="128016"/>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2762">
              <a:defRPr/>
            </a:pPr>
            <a:r>
              <a:rPr lang="en-US" smtClean="0"/>
              <a:t>40001.1</a:t>
            </a:r>
            <a:endParaRPr lang="en-US" dirty="0"/>
          </a:p>
        </p:txBody>
      </p:sp>
      <p:graphicFrame>
        <p:nvGraphicFramePr>
          <p:cNvPr id="18" name="Chart 17"/>
          <p:cNvGraphicFramePr>
            <a:graphicFrameLocks/>
          </p:cNvGraphicFramePr>
          <p:nvPr>
            <p:extLst>
              <p:ext uri="{D42A27DB-BD31-4B8C-83A1-F6EECF244321}">
                <p14:modId xmlns:p14="http://schemas.microsoft.com/office/powerpoint/2010/main" val="576690739"/>
              </p:ext>
            </p:extLst>
          </p:nvPr>
        </p:nvGraphicFramePr>
        <p:xfrm>
          <a:off x="4457700" y="1184967"/>
          <a:ext cx="6438900" cy="472053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0696518" y="4084170"/>
            <a:ext cx="1063112" cy="369332"/>
          </a:xfrm>
          <a:prstGeom prst="rect">
            <a:avLst/>
          </a:prstGeom>
        </p:spPr>
        <p:txBody>
          <a:bodyPr wrap="none">
            <a:spAutoFit/>
          </a:bodyPr>
          <a:lstStyle/>
          <a:p>
            <a:pPr algn="ctr">
              <a:defRPr/>
            </a:pPr>
            <a:r>
              <a:rPr lang="en-US" b="1" kern="0" dirty="0">
                <a:solidFill>
                  <a:schemeClr val="accent2"/>
                </a:solidFill>
              </a:rPr>
              <a:t>$467,066</a:t>
            </a:r>
          </a:p>
        </p:txBody>
      </p:sp>
      <p:sp>
        <p:nvSpPr>
          <p:cNvPr id="32" name="Rectangle 31"/>
          <p:cNvSpPr/>
          <p:nvPr/>
        </p:nvSpPr>
        <p:spPr>
          <a:xfrm>
            <a:off x="10696518" y="4354348"/>
            <a:ext cx="1063112" cy="369332"/>
          </a:xfrm>
          <a:prstGeom prst="rect">
            <a:avLst/>
          </a:prstGeom>
        </p:spPr>
        <p:txBody>
          <a:bodyPr wrap="none">
            <a:spAutoFit/>
          </a:bodyPr>
          <a:lstStyle/>
          <a:p>
            <a:pPr algn="ctr">
              <a:defRPr/>
            </a:pPr>
            <a:r>
              <a:rPr lang="en-US" b="1" kern="0" dirty="0">
                <a:solidFill>
                  <a:schemeClr val="accent3"/>
                </a:solidFill>
              </a:rPr>
              <a:t>$375,624</a:t>
            </a:r>
          </a:p>
        </p:txBody>
      </p:sp>
      <p:sp>
        <p:nvSpPr>
          <p:cNvPr id="33" name="Rectangle 32"/>
          <p:cNvSpPr/>
          <p:nvPr/>
        </p:nvSpPr>
        <p:spPr>
          <a:xfrm>
            <a:off x="10696518" y="4624526"/>
            <a:ext cx="1063112" cy="369332"/>
          </a:xfrm>
          <a:prstGeom prst="rect">
            <a:avLst/>
          </a:prstGeom>
        </p:spPr>
        <p:txBody>
          <a:bodyPr wrap="none">
            <a:spAutoFit/>
          </a:bodyPr>
          <a:lstStyle/>
          <a:p>
            <a:pPr algn="ctr">
              <a:defRPr/>
            </a:pPr>
            <a:r>
              <a:rPr lang="en-US" b="1" kern="0" dirty="0">
                <a:solidFill>
                  <a:schemeClr val="accent4"/>
                </a:solidFill>
              </a:rPr>
              <a:t>$293,632</a:t>
            </a:r>
          </a:p>
        </p:txBody>
      </p:sp>
      <p:sp>
        <p:nvSpPr>
          <p:cNvPr id="34" name="Rectangle 33"/>
          <p:cNvSpPr/>
          <p:nvPr/>
        </p:nvSpPr>
        <p:spPr>
          <a:xfrm>
            <a:off x="10696518" y="4894705"/>
            <a:ext cx="1063112" cy="369332"/>
          </a:xfrm>
          <a:prstGeom prst="rect">
            <a:avLst/>
          </a:prstGeom>
        </p:spPr>
        <p:txBody>
          <a:bodyPr wrap="none">
            <a:spAutoFit/>
          </a:bodyPr>
          <a:lstStyle/>
          <a:p>
            <a:pPr algn="ctr">
              <a:defRPr/>
            </a:pPr>
            <a:r>
              <a:rPr lang="en-US" b="1" kern="0" dirty="0" smtClean="0">
                <a:solidFill>
                  <a:schemeClr val="accent5"/>
                </a:solidFill>
              </a:rPr>
              <a:t>$275,383</a:t>
            </a:r>
            <a:endParaRPr lang="en-US" b="1" kern="0" dirty="0">
              <a:solidFill>
                <a:schemeClr val="accent5"/>
              </a:solidFill>
            </a:endParaRPr>
          </a:p>
        </p:txBody>
      </p:sp>
      <p:sp>
        <p:nvSpPr>
          <p:cNvPr id="35" name="Rectangle 34"/>
          <p:cNvSpPr/>
          <p:nvPr/>
        </p:nvSpPr>
        <p:spPr>
          <a:xfrm>
            <a:off x="10696518" y="2042783"/>
            <a:ext cx="1239443" cy="369332"/>
          </a:xfrm>
          <a:prstGeom prst="rect">
            <a:avLst/>
          </a:prstGeom>
        </p:spPr>
        <p:txBody>
          <a:bodyPr wrap="none">
            <a:spAutoFit/>
          </a:bodyPr>
          <a:lstStyle/>
          <a:p>
            <a:pPr algn="ctr">
              <a:defRPr/>
            </a:pPr>
            <a:r>
              <a:rPr lang="en-US" b="1" kern="0" dirty="0" smtClean="0">
                <a:solidFill>
                  <a:schemeClr val="accent1"/>
                </a:solidFill>
              </a:rPr>
              <a:t>$1,480,828</a:t>
            </a:r>
            <a:endParaRPr lang="en-US" b="1" kern="0" dirty="0">
              <a:solidFill>
                <a:schemeClr val="accent1"/>
              </a:solidFill>
            </a:endParaRPr>
          </a:p>
        </p:txBody>
      </p:sp>
    </p:spTree>
    <p:extLst>
      <p:ext uri="{BB962C8B-B14F-4D97-AF65-F5344CB8AC3E}">
        <p14:creationId xmlns:p14="http://schemas.microsoft.com/office/powerpoint/2010/main" val="310968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left)">
                                      <p:cBhvr>
                                        <p:cTn id="7" dur="500"/>
                                        <p:tgtEl>
                                          <p:spTgt spid="18">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16" dur="500"/>
                                        <p:tgtEl>
                                          <p:spTgt spid="18">
                                            <p:graphicEl>
                                              <a:chart seriesIdx="1" categoryIdx="-4" bldStep="series"/>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graphicEl>
                                              <a:chart seriesIdx="2" categoryIdx="-4" bldStep="series"/>
                                            </p:graphicEl>
                                          </p:spTgt>
                                        </p:tgtEl>
                                        <p:attrNameLst>
                                          <p:attrName>style.visibility</p:attrName>
                                        </p:attrNameLst>
                                      </p:cBhvr>
                                      <p:to>
                                        <p:strVal val="visible"/>
                                      </p:to>
                                    </p:set>
                                    <p:animEffect transition="in" filter="wipe(left)">
                                      <p:cBhvr>
                                        <p:cTn id="25" dur="500"/>
                                        <p:tgtEl>
                                          <p:spTgt spid="18">
                                            <p:graphicEl>
                                              <a:chart seriesIdx="2" categoryIdx="-4" bldStep="series"/>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graphicEl>
                                              <a:chart seriesIdx="3" categoryIdx="-4" bldStep="series"/>
                                            </p:graphicEl>
                                          </p:spTgt>
                                        </p:tgtEl>
                                        <p:attrNameLst>
                                          <p:attrName>style.visibility</p:attrName>
                                        </p:attrNameLst>
                                      </p:cBhvr>
                                      <p:to>
                                        <p:strVal val="visible"/>
                                      </p:to>
                                    </p:set>
                                    <p:animEffect transition="in" filter="wipe(left)">
                                      <p:cBhvr>
                                        <p:cTn id="34" dur="500"/>
                                        <p:tgtEl>
                                          <p:spTgt spid="18">
                                            <p:graphicEl>
                                              <a:chart seriesIdx="3" categoryIdx="-4" bldStep="series"/>
                                            </p:graphic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graphicEl>
                                              <a:chart seriesIdx="4" categoryIdx="-4" bldStep="series"/>
                                            </p:graphicEl>
                                          </p:spTgt>
                                        </p:tgtEl>
                                        <p:attrNameLst>
                                          <p:attrName>style.visibility</p:attrName>
                                        </p:attrNameLst>
                                      </p:cBhvr>
                                      <p:to>
                                        <p:strVal val="visible"/>
                                      </p:to>
                                    </p:set>
                                    <p:animEffect transition="in" filter="wipe(left)">
                                      <p:cBhvr>
                                        <p:cTn id="43" dur="500"/>
                                        <p:tgtEl>
                                          <p:spTgt spid="18">
                                            <p:graphicEl>
                                              <a:chart seriesIdx="4" categoryIdx="-4" bldStep="series"/>
                                            </p:graphic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animBg="0"/>
        </p:bldSub>
      </p:bldGraphic>
      <p:bldP spid="4"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rescue: caregivers need to solidify retirement saving</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pPr/>
              <a:t>16</a:t>
            </a:fld>
            <a:endParaRPr lang="en-US" dirty="0"/>
          </a:p>
        </p:txBody>
      </p:sp>
      <p:sp>
        <p:nvSpPr>
          <p:cNvPr id="45" name="Text Placeholder 44"/>
          <p:cNvSpPr>
            <a:spLocks noGrp="1"/>
          </p:cNvSpPr>
          <p:nvPr>
            <p:ph type="body" sz="quarter" idx="11"/>
          </p:nvPr>
        </p:nvSpPr>
        <p:spPr>
          <a:xfrm>
            <a:off x="10556179" y="6477625"/>
            <a:ext cx="831850" cy="130175"/>
          </a:xfrm>
        </p:spPr>
        <p:txBody>
          <a:bodyPr/>
          <a:lstStyle/>
          <a:p>
            <a:endParaRPr lang="en-US"/>
          </a:p>
        </p:txBody>
      </p:sp>
      <p:sp>
        <p:nvSpPr>
          <p:cNvPr id="5" name="Text Placeholder 4"/>
          <p:cNvSpPr>
            <a:spLocks noGrp="1"/>
          </p:cNvSpPr>
          <p:nvPr>
            <p:ph type="body" sz="quarter" idx="13"/>
          </p:nvPr>
        </p:nvSpPr>
        <p:spPr>
          <a:xfrm>
            <a:off x="386838" y="6268079"/>
            <a:ext cx="11418324" cy="518475"/>
          </a:xfrm>
        </p:spPr>
        <p:txBody>
          <a:bodyPr/>
          <a:lstStyle/>
          <a:p>
            <a:r>
              <a:rPr lang="en-US" sz="1200" dirty="0"/>
              <a:t>These examples are for illustrative purposes only and are not intended to predict the returns of any investment choices. Rates of return will vary over time, particularly for long-term investments. There is no guarantee the selected rate of return can be achieved. Any investments may have fees and expenses that are not taken into account in these illustrations. The performance of the investments will fluctuate with market conditions. Regular investing does not ensure a profit or protect against loss in declining markets.</a:t>
            </a:r>
          </a:p>
        </p:txBody>
      </p:sp>
      <p:sp>
        <p:nvSpPr>
          <p:cNvPr id="47" name="Text Placeholder 46"/>
          <p:cNvSpPr>
            <a:spLocks noGrp="1"/>
          </p:cNvSpPr>
          <p:nvPr>
            <p:ph type="body" sz="quarter" idx="15"/>
          </p:nvPr>
        </p:nvSpPr>
        <p:spPr/>
        <p:txBody>
          <a:bodyPr/>
          <a:lstStyle/>
          <a:p>
            <a:r>
              <a:rPr lang="en-US" dirty="0" smtClean="0"/>
              <a:t>How leaving the workforce potentially impacts a retirement </a:t>
            </a:r>
            <a:r>
              <a:rPr lang="en-US" dirty="0" err="1" smtClean="0"/>
              <a:t>nestegg</a:t>
            </a:r>
            <a:r>
              <a:rPr lang="en-US" dirty="0" smtClean="0"/>
              <a:t> </a:t>
            </a:r>
            <a:endParaRPr lang="en-US" dirty="0"/>
          </a:p>
        </p:txBody>
      </p:sp>
      <p:cxnSp>
        <p:nvCxnSpPr>
          <p:cNvPr id="9" name="Straight Connector 8"/>
          <p:cNvCxnSpPr/>
          <p:nvPr/>
        </p:nvCxnSpPr>
        <p:spPr>
          <a:xfrm>
            <a:off x="5878287" y="1320152"/>
            <a:ext cx="554542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784728" y="1682280"/>
            <a:ext cx="263898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67079" y="1280564"/>
            <a:ext cx="1367840" cy="307777"/>
          </a:xfrm>
          <a:prstGeom prst="rect">
            <a:avLst/>
          </a:prstGeom>
          <a:solidFill>
            <a:schemeClr val="bg1"/>
          </a:solidFill>
        </p:spPr>
        <p:txBody>
          <a:bodyPr wrap="square" rtlCol="0">
            <a:spAutoFit/>
          </a:bodyPr>
          <a:lstStyle/>
          <a:p>
            <a:pPr algn="ctr"/>
            <a:r>
              <a:rPr lang="en-US" sz="1400" dirty="0" smtClean="0"/>
              <a:t>40 YEAR PERIOD</a:t>
            </a:r>
          </a:p>
        </p:txBody>
      </p:sp>
      <p:sp>
        <p:nvSpPr>
          <p:cNvPr id="20" name="TextBox 19"/>
          <p:cNvSpPr txBox="1"/>
          <p:nvPr/>
        </p:nvSpPr>
        <p:spPr>
          <a:xfrm>
            <a:off x="9499518" y="1528392"/>
            <a:ext cx="1205282" cy="307777"/>
          </a:xfrm>
          <a:prstGeom prst="rect">
            <a:avLst/>
          </a:prstGeom>
          <a:solidFill>
            <a:schemeClr val="bg1"/>
          </a:solidFill>
        </p:spPr>
        <p:txBody>
          <a:bodyPr wrap="square" rtlCol="0">
            <a:spAutoFit/>
          </a:bodyPr>
          <a:lstStyle/>
          <a:p>
            <a:pPr algn="ctr"/>
            <a:r>
              <a:rPr lang="en-US" sz="1400" dirty="0"/>
              <a:t>7</a:t>
            </a:r>
            <a:r>
              <a:rPr lang="en-US" sz="1400" dirty="0" smtClean="0"/>
              <a:t> YEAR BREAK</a:t>
            </a:r>
          </a:p>
        </p:txBody>
      </p:sp>
      <p:cxnSp>
        <p:nvCxnSpPr>
          <p:cNvPr id="22" name="Straight Connector 21"/>
          <p:cNvCxnSpPr/>
          <p:nvPr/>
        </p:nvCxnSpPr>
        <p:spPr>
          <a:xfrm>
            <a:off x="5878287" y="1261415"/>
            <a:ext cx="0" cy="16077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23711" y="1354065"/>
            <a:ext cx="0" cy="16077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423710" y="1601893"/>
            <a:ext cx="0" cy="16077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88711" y="1601893"/>
            <a:ext cx="0" cy="16077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37633" y="3149974"/>
            <a:ext cx="2341266" cy="553998"/>
          </a:xfrm>
          <a:prstGeom prst="rect">
            <a:avLst/>
          </a:prstGeom>
          <a:noFill/>
        </p:spPr>
        <p:txBody>
          <a:bodyPr wrap="square" rtlCol="0">
            <a:spAutoFit/>
          </a:bodyPr>
          <a:lstStyle/>
          <a:p>
            <a:pPr algn="ctr"/>
            <a:r>
              <a:rPr lang="en-US" sz="1600" b="1" dirty="0" smtClean="0"/>
              <a:t>KAREN</a:t>
            </a:r>
          </a:p>
          <a:p>
            <a:pPr algn="ctr"/>
            <a:r>
              <a:rPr lang="en-US" sz="1400" dirty="0" smtClean="0"/>
              <a:t>NO CAREGIVER LEAVE</a:t>
            </a:r>
          </a:p>
        </p:txBody>
      </p:sp>
      <p:sp>
        <p:nvSpPr>
          <p:cNvPr id="27" name="TextBox 26"/>
          <p:cNvSpPr txBox="1"/>
          <p:nvPr/>
        </p:nvSpPr>
        <p:spPr>
          <a:xfrm>
            <a:off x="8933586" y="3149974"/>
            <a:ext cx="2341266" cy="553998"/>
          </a:xfrm>
          <a:prstGeom prst="rect">
            <a:avLst/>
          </a:prstGeom>
          <a:noFill/>
        </p:spPr>
        <p:txBody>
          <a:bodyPr wrap="square" rtlCol="0">
            <a:spAutoFit/>
          </a:bodyPr>
          <a:lstStyle/>
          <a:p>
            <a:pPr algn="ctr"/>
            <a:r>
              <a:rPr lang="en-US" sz="1600" b="1" dirty="0" smtClean="0"/>
              <a:t>SARA</a:t>
            </a:r>
          </a:p>
          <a:p>
            <a:pPr algn="ctr"/>
            <a:r>
              <a:rPr lang="en-US" sz="1400" dirty="0" smtClean="0"/>
              <a:t>WITH CAREGIVER LEAVE</a:t>
            </a:r>
          </a:p>
        </p:txBody>
      </p:sp>
      <p:sp>
        <p:nvSpPr>
          <p:cNvPr id="28" name="TextBox 27"/>
          <p:cNvSpPr txBox="1"/>
          <p:nvPr/>
        </p:nvSpPr>
        <p:spPr>
          <a:xfrm>
            <a:off x="342900" y="1494490"/>
            <a:ext cx="4846938" cy="707886"/>
          </a:xfrm>
          <a:prstGeom prst="rect">
            <a:avLst/>
          </a:prstGeom>
          <a:noFill/>
        </p:spPr>
        <p:txBody>
          <a:bodyPr wrap="square" rtlCol="0">
            <a:spAutoFit/>
          </a:bodyPr>
          <a:lstStyle/>
          <a:p>
            <a:r>
              <a:rPr lang="en-US" sz="2000" b="1" dirty="0" smtClean="0">
                <a:solidFill>
                  <a:schemeClr val="accent1"/>
                </a:solidFill>
              </a:rPr>
              <a:t>Hypothetical Illustration </a:t>
            </a:r>
          </a:p>
          <a:p>
            <a:r>
              <a:rPr lang="en-US" sz="2000" b="1" dirty="0" smtClean="0">
                <a:solidFill>
                  <a:schemeClr val="accent1"/>
                </a:solidFill>
              </a:rPr>
              <a:t>Steady versus disrupted saving</a:t>
            </a:r>
          </a:p>
        </p:txBody>
      </p:sp>
      <p:sp>
        <p:nvSpPr>
          <p:cNvPr id="29" name="TextBox 28"/>
          <p:cNvSpPr txBox="1"/>
          <p:nvPr/>
        </p:nvSpPr>
        <p:spPr>
          <a:xfrm>
            <a:off x="309370" y="5770922"/>
            <a:ext cx="11182652" cy="461665"/>
          </a:xfrm>
          <a:prstGeom prst="rect">
            <a:avLst/>
          </a:prstGeom>
          <a:noFill/>
        </p:spPr>
        <p:txBody>
          <a:bodyPr wrap="square" rtlCol="0">
            <a:spAutoFit/>
          </a:bodyPr>
          <a:lstStyle/>
          <a:p>
            <a:r>
              <a:rPr lang="en-US" sz="1200" dirty="0" smtClean="0"/>
              <a:t>Key assumptions |Starting salary for both women = $40,000 | Fixed </a:t>
            </a:r>
            <a:r>
              <a:rPr lang="en-US" sz="1200" dirty="0"/>
              <a:t>rate of return </a:t>
            </a:r>
            <a:r>
              <a:rPr lang="en-US" sz="1200" dirty="0" smtClean="0"/>
              <a:t>of 10</a:t>
            </a:r>
            <a:r>
              <a:rPr lang="en-US" sz="1200" dirty="0"/>
              <a:t>% (rough </a:t>
            </a:r>
            <a:r>
              <a:rPr lang="en-US" sz="1200" dirty="0" smtClean="0"/>
              <a:t>average of </a:t>
            </a:r>
            <a:r>
              <a:rPr lang="en-US" sz="1200" dirty="0"/>
              <a:t>S&amp;P 500 Index </a:t>
            </a:r>
            <a:r>
              <a:rPr lang="en-US" sz="1200" dirty="0" smtClean="0"/>
              <a:t>returns over </a:t>
            </a:r>
            <a:r>
              <a:rPr lang="en-US" sz="1200" dirty="0"/>
              <a:t>the past 40 years</a:t>
            </a:r>
            <a:r>
              <a:rPr lang="en-US" sz="1200" dirty="0" smtClean="0"/>
              <a:t>) |</a:t>
            </a:r>
            <a:r>
              <a:rPr lang="en-US" sz="1200" dirty="0"/>
              <a:t> </a:t>
            </a:r>
            <a:r>
              <a:rPr lang="en-US" sz="1200" dirty="0" smtClean="0"/>
              <a:t>3% salary increase per year | 6% employee contribution |</a:t>
            </a:r>
            <a:r>
              <a:rPr lang="en-US" sz="1200" dirty="0"/>
              <a:t> </a:t>
            </a:r>
            <a:r>
              <a:rPr lang="en-US" sz="1200" dirty="0" smtClean="0"/>
              <a:t>6% employer match | 7-year parental leave 6</a:t>
            </a:r>
            <a:r>
              <a:rPr lang="en-US" sz="1200" dirty="0"/>
              <a:t>% salary decrease </a:t>
            </a:r>
            <a:r>
              <a:rPr lang="en-US" sz="1200" dirty="0" smtClean="0"/>
              <a:t>upon returning </a:t>
            </a:r>
            <a:r>
              <a:rPr lang="en-US" sz="1200" dirty="0"/>
              <a:t>to the </a:t>
            </a:r>
            <a:r>
              <a:rPr lang="en-US" sz="1200" dirty="0" smtClean="0"/>
              <a:t>workforce= </a:t>
            </a:r>
            <a:r>
              <a:rPr lang="en-US" sz="1200" dirty="0"/>
              <a:t>$49,200 salary</a:t>
            </a:r>
            <a:endParaRPr lang="en-US" sz="1200" dirty="0" smtClean="0"/>
          </a:p>
        </p:txBody>
      </p:sp>
      <p:cxnSp>
        <p:nvCxnSpPr>
          <p:cNvPr id="31" name="Straight Connector 30"/>
          <p:cNvCxnSpPr/>
          <p:nvPr/>
        </p:nvCxnSpPr>
        <p:spPr>
          <a:xfrm>
            <a:off x="5740762" y="1460577"/>
            <a:ext cx="0" cy="2255718"/>
          </a:xfrm>
          <a:prstGeom prst="line">
            <a:avLst/>
          </a:prstGeom>
          <a:ln w="31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50999" y="1801326"/>
            <a:ext cx="0" cy="1914969"/>
          </a:xfrm>
          <a:prstGeom prst="line">
            <a:avLst/>
          </a:prstGeom>
          <a:ln w="31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579015950"/>
              </p:ext>
            </p:extLst>
          </p:nvPr>
        </p:nvGraphicFramePr>
        <p:xfrm>
          <a:off x="337881" y="3583817"/>
          <a:ext cx="11080809" cy="2165364"/>
        </p:xfrm>
        <a:graphic>
          <a:graphicData uri="http://schemas.openxmlformats.org/drawingml/2006/table">
            <a:tbl>
              <a:tblPr firstRow="1" bandRow="1">
                <a:tableStyleId>{2D5ABB26-0587-4C30-8999-92F81FD0307C}</a:tableStyleId>
              </a:tblPr>
              <a:tblGrid>
                <a:gridCol w="5391149">
                  <a:extLst>
                    <a:ext uri="{9D8B030D-6E8A-4147-A177-3AD203B41FA5}">
                      <a16:colId xmlns:a16="http://schemas.microsoft.com/office/drawing/2014/main" val="2444975408"/>
                    </a:ext>
                  </a:extLst>
                </a:gridCol>
                <a:gridCol w="2933700">
                  <a:extLst>
                    <a:ext uri="{9D8B030D-6E8A-4147-A177-3AD203B41FA5}">
                      <a16:colId xmlns:a16="http://schemas.microsoft.com/office/drawing/2014/main" val="2943473539"/>
                    </a:ext>
                  </a:extLst>
                </a:gridCol>
                <a:gridCol w="2755960">
                  <a:extLst>
                    <a:ext uri="{9D8B030D-6E8A-4147-A177-3AD203B41FA5}">
                      <a16:colId xmlns:a16="http://schemas.microsoft.com/office/drawing/2014/main" val="530082117"/>
                    </a:ext>
                  </a:extLst>
                </a:gridCol>
              </a:tblGrid>
              <a:tr h="289500">
                <a:tc>
                  <a:txBody>
                    <a:bodyPr/>
                    <a:lstStyle/>
                    <a:p>
                      <a:r>
                        <a:rPr lang="en-US" sz="1600" b="1" dirty="0" smtClean="0">
                          <a:solidFill>
                            <a:schemeClr val="accent6"/>
                          </a:solidFill>
                        </a:rPr>
                        <a:t>EMPLOYEE</a:t>
                      </a:r>
                      <a:r>
                        <a:rPr lang="en-US" sz="1600" b="1" baseline="0" dirty="0" smtClean="0">
                          <a:solidFill>
                            <a:schemeClr val="accent6"/>
                          </a:solidFill>
                        </a:rPr>
                        <a:t> CONTRIBUTION</a:t>
                      </a:r>
                      <a:endParaRPr lang="en-US" sz="1600" b="1" dirty="0">
                        <a:solidFill>
                          <a:schemeClr val="accent6"/>
                        </a:solidFill>
                      </a:endParaRPr>
                    </a:p>
                  </a:txBody>
                  <a:tcPr marT="0" marB="0" anchor="ctr">
                    <a:lnB w="3175" cap="flat" cmpd="sng" algn="ctr">
                      <a:solidFill>
                        <a:schemeClr val="accent4">
                          <a:lumMod val="40000"/>
                          <a:lumOff val="60000"/>
                        </a:schemeClr>
                      </a:solidFill>
                      <a:prstDash val="solid"/>
                      <a:round/>
                      <a:headEnd type="none" w="med" len="med"/>
                      <a:tailEnd type="none" w="med" len="med"/>
                    </a:lnB>
                  </a:tcPr>
                </a:tc>
                <a:tc>
                  <a:txBody>
                    <a:bodyPr/>
                    <a:lstStyle/>
                    <a:p>
                      <a:endParaRPr lang="en-US" sz="1600"/>
                    </a:p>
                  </a:txBody>
                  <a:tcPr marT="0" marB="0" anchor="ctr">
                    <a:lnB w="3175" cap="flat" cmpd="sng" algn="ctr">
                      <a:solidFill>
                        <a:schemeClr val="accent4">
                          <a:lumMod val="40000"/>
                          <a:lumOff val="60000"/>
                        </a:schemeClr>
                      </a:solidFill>
                      <a:prstDash val="solid"/>
                      <a:round/>
                      <a:headEnd type="none" w="med" len="med"/>
                      <a:tailEnd type="none" w="med" len="med"/>
                    </a:lnB>
                  </a:tcPr>
                </a:tc>
                <a:tc>
                  <a:txBody>
                    <a:bodyPr/>
                    <a:lstStyle/>
                    <a:p>
                      <a:endParaRPr lang="en-US" sz="1600"/>
                    </a:p>
                  </a:txBody>
                  <a:tcPr marT="0" marB="0" anchor="ctr">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1604697788"/>
                  </a:ext>
                </a:extLst>
              </a:tr>
              <a:tr h="312644">
                <a:tc>
                  <a:txBody>
                    <a:bodyPr/>
                    <a:lstStyle/>
                    <a:p>
                      <a:r>
                        <a:rPr lang="en-US" sz="1600" dirty="0" smtClean="0"/>
                        <a:t>Amount invested</a:t>
                      </a:r>
                      <a:endParaRPr lang="en-US" sz="1600" dirty="0"/>
                    </a:p>
                  </a:txBody>
                  <a:tcPr marT="0" marB="0" anchor="ctr">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tcPr>
                </a:tc>
                <a:tc>
                  <a:txBody>
                    <a:bodyPr/>
                    <a:lstStyle/>
                    <a:p>
                      <a:pPr algn="r"/>
                      <a:r>
                        <a:rPr lang="en-US" sz="1600" dirty="0" smtClean="0"/>
                        <a:t>$189,663</a:t>
                      </a:r>
                      <a:endParaRPr lang="en-US" sz="1600" dirty="0"/>
                    </a:p>
                  </a:txBody>
                  <a:tcPr marL="274320" marR="640080" marT="0" marB="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tcPr>
                </a:tc>
                <a:tc>
                  <a:txBody>
                    <a:bodyPr/>
                    <a:lstStyle/>
                    <a:p>
                      <a:pPr algn="r"/>
                      <a:r>
                        <a:rPr lang="en-US" sz="1600" dirty="0" smtClean="0"/>
                        <a:t>$134,236</a:t>
                      </a:r>
                      <a:endParaRPr lang="en-US" sz="1600" dirty="0"/>
                    </a:p>
                  </a:txBody>
                  <a:tcPr marL="274320" marR="548640" marT="0" marB="0" anchor="ctr">
                    <a:lnL w="3175" cap="flat" cmpd="sng" algn="ctr">
                      <a:solidFill>
                        <a:schemeClr val="accent4">
                          <a:lumMod val="40000"/>
                          <a:lumOff val="60000"/>
                        </a:schemeClr>
                      </a:solidFill>
                      <a:prstDash val="solid"/>
                      <a:round/>
                      <a:headEnd type="none" w="med" len="med"/>
                      <a:tailEnd type="none" w="med" len="med"/>
                    </a:lnL>
                    <a:lnT w="3175" cap="flat" cmpd="sng" algn="ctr">
                      <a:solidFill>
                        <a:schemeClr val="accent4">
                          <a:lumMod val="40000"/>
                          <a:lumOff val="60000"/>
                        </a:schemeClr>
                      </a:solidFill>
                      <a:prstDash val="solid"/>
                      <a:round/>
                      <a:headEnd type="none" w="med" len="med"/>
                      <a:tailEnd type="none" w="med" len="med"/>
                    </a:lnT>
                  </a:tcPr>
                </a:tc>
                <a:extLst>
                  <a:ext uri="{0D108BD9-81ED-4DB2-BD59-A6C34878D82A}">
                    <a16:rowId xmlns:a16="http://schemas.microsoft.com/office/drawing/2014/main" val="2831802015"/>
                  </a:ext>
                </a:extLst>
              </a:tr>
              <a:tr h="312644">
                <a:tc>
                  <a:txBody>
                    <a:bodyPr/>
                    <a:lstStyle/>
                    <a:p>
                      <a:r>
                        <a:rPr lang="en-US" sz="1600" dirty="0" smtClean="0"/>
                        <a:t>Final account value</a:t>
                      </a:r>
                      <a:endParaRPr lang="en-US" sz="1600" dirty="0"/>
                    </a:p>
                  </a:txBody>
                  <a:tcPr marT="0" marB="0" anchor="ctr">
                    <a:lnR w="3175" cap="flat" cmpd="sng" algn="ctr">
                      <a:solidFill>
                        <a:schemeClr val="accent4">
                          <a:lumMod val="40000"/>
                          <a:lumOff val="60000"/>
                        </a:schemeClr>
                      </a:solidFill>
                      <a:prstDash val="solid"/>
                      <a:round/>
                      <a:headEnd type="none" w="med" len="med"/>
                      <a:tailEnd type="none" w="med" len="med"/>
                    </a:lnR>
                    <a:solidFill>
                      <a:schemeClr val="accent4">
                        <a:lumMod val="40000"/>
                        <a:lumOff val="60000"/>
                      </a:schemeClr>
                    </a:solidFill>
                  </a:tcPr>
                </a:tc>
                <a:tc>
                  <a:txBody>
                    <a:bodyPr/>
                    <a:lstStyle/>
                    <a:p>
                      <a:pPr algn="r"/>
                      <a:r>
                        <a:rPr lang="en-US" sz="1600" dirty="0" smtClean="0"/>
                        <a:t>$1,946,407</a:t>
                      </a:r>
                      <a:endParaRPr lang="en-US" sz="1600" dirty="0"/>
                    </a:p>
                  </a:txBody>
                  <a:tcPr marL="274320" marR="640080" marT="0" marB="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solidFill>
                      <a:schemeClr val="accent4">
                        <a:lumMod val="40000"/>
                        <a:lumOff val="60000"/>
                      </a:schemeClr>
                    </a:solidFill>
                  </a:tcPr>
                </a:tc>
                <a:tc>
                  <a:txBody>
                    <a:bodyPr/>
                    <a:lstStyle/>
                    <a:p>
                      <a:pPr algn="r"/>
                      <a:r>
                        <a:rPr lang="en-US" sz="1600" dirty="0" smtClean="0"/>
                        <a:t>$1,555,263</a:t>
                      </a:r>
                      <a:endParaRPr lang="en-US" sz="1600" dirty="0"/>
                    </a:p>
                  </a:txBody>
                  <a:tcPr marL="274320" marR="548640" marT="0" marB="0" anchor="ctr">
                    <a:lnL w="3175" cap="flat" cmpd="sng" algn="ctr">
                      <a:solidFill>
                        <a:schemeClr val="accent4">
                          <a:lumMod val="40000"/>
                          <a:lumOff val="60000"/>
                        </a:schemeClr>
                      </a:solidFill>
                      <a:prstDash val="solid"/>
                      <a:round/>
                      <a:headEnd type="none" w="med" len="med"/>
                      <a:tailEnd type="none" w="med" len="med"/>
                    </a:lnL>
                    <a:solidFill>
                      <a:schemeClr val="accent4">
                        <a:lumMod val="40000"/>
                        <a:lumOff val="60000"/>
                      </a:schemeClr>
                    </a:solidFill>
                  </a:tcPr>
                </a:tc>
                <a:extLst>
                  <a:ext uri="{0D108BD9-81ED-4DB2-BD59-A6C34878D82A}">
                    <a16:rowId xmlns:a16="http://schemas.microsoft.com/office/drawing/2014/main" val="1226834064"/>
                  </a:ext>
                </a:extLst>
              </a:tr>
              <a:tr h="312644">
                <a:tc>
                  <a:txBody>
                    <a:bodyPr/>
                    <a:lstStyle/>
                    <a:p>
                      <a:endParaRPr lang="en-US" sz="1600" dirty="0"/>
                    </a:p>
                  </a:txBody>
                  <a:tcPr marT="0" marB="0" anchor="ctr"/>
                </a:tc>
                <a:tc>
                  <a:txBody>
                    <a:bodyPr/>
                    <a:lstStyle/>
                    <a:p>
                      <a:pPr algn="r"/>
                      <a:endParaRPr lang="en-US" sz="1600" dirty="0"/>
                    </a:p>
                  </a:txBody>
                  <a:tcPr marL="274320" marR="640080" marT="0" marB="0" anchor="ctr"/>
                </a:tc>
                <a:tc>
                  <a:txBody>
                    <a:bodyPr/>
                    <a:lstStyle/>
                    <a:p>
                      <a:pPr algn="r"/>
                      <a:endParaRPr lang="en-US" sz="1600" dirty="0"/>
                    </a:p>
                  </a:txBody>
                  <a:tcPr marL="274320" marR="548640" marT="0" marB="0" anchor="ctr"/>
                </a:tc>
                <a:extLst>
                  <a:ext uri="{0D108BD9-81ED-4DB2-BD59-A6C34878D82A}">
                    <a16:rowId xmlns:a16="http://schemas.microsoft.com/office/drawing/2014/main" val="1545581695"/>
                  </a:ext>
                </a:extLst>
              </a:tr>
              <a:tr h="312644">
                <a:tc>
                  <a:txBody>
                    <a:bodyPr/>
                    <a:lstStyle/>
                    <a:p>
                      <a:r>
                        <a:rPr lang="en-US" sz="1600" b="1" dirty="0" smtClean="0">
                          <a:solidFill>
                            <a:schemeClr val="accent6"/>
                          </a:solidFill>
                        </a:rPr>
                        <a:t>EMPLOYEE CONTRIBUTION INCLUDING EMPLOYER MATCH</a:t>
                      </a:r>
                      <a:endParaRPr lang="en-US" sz="1600" b="1" dirty="0">
                        <a:solidFill>
                          <a:schemeClr val="accent6"/>
                        </a:solidFill>
                      </a:endParaRPr>
                    </a:p>
                  </a:txBody>
                  <a:tcPr marT="0" marB="0" anchor="ctr">
                    <a:lnB w="3175" cap="flat" cmpd="sng" algn="ctr">
                      <a:solidFill>
                        <a:schemeClr val="accent4">
                          <a:lumMod val="40000"/>
                          <a:lumOff val="60000"/>
                        </a:schemeClr>
                      </a:solidFill>
                      <a:prstDash val="solid"/>
                      <a:round/>
                      <a:headEnd type="none" w="med" len="med"/>
                      <a:tailEnd type="none" w="med" len="med"/>
                    </a:lnB>
                  </a:tcPr>
                </a:tc>
                <a:tc>
                  <a:txBody>
                    <a:bodyPr/>
                    <a:lstStyle/>
                    <a:p>
                      <a:pPr algn="r"/>
                      <a:endParaRPr lang="en-US" sz="1600"/>
                    </a:p>
                  </a:txBody>
                  <a:tcPr marL="274320" marR="640080" marT="0" marB="0" anchor="ctr">
                    <a:lnB w="3175" cap="flat" cmpd="sng" algn="ctr">
                      <a:solidFill>
                        <a:schemeClr val="accent4">
                          <a:lumMod val="40000"/>
                          <a:lumOff val="60000"/>
                        </a:schemeClr>
                      </a:solidFill>
                      <a:prstDash val="solid"/>
                      <a:round/>
                      <a:headEnd type="none" w="med" len="med"/>
                      <a:tailEnd type="none" w="med" len="med"/>
                    </a:lnB>
                  </a:tcPr>
                </a:tc>
                <a:tc>
                  <a:txBody>
                    <a:bodyPr/>
                    <a:lstStyle/>
                    <a:p>
                      <a:pPr algn="r"/>
                      <a:endParaRPr lang="en-US" sz="1600" dirty="0"/>
                    </a:p>
                  </a:txBody>
                  <a:tcPr marL="274320" marR="548640" marT="0" marB="0" anchor="ctr">
                    <a:lnB w="31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800090462"/>
                  </a:ext>
                </a:extLst>
              </a:tr>
              <a:tr h="312644">
                <a:tc>
                  <a:txBody>
                    <a:bodyPr/>
                    <a:lstStyle/>
                    <a:p>
                      <a:r>
                        <a:rPr lang="en-US" sz="1600" dirty="0" smtClean="0"/>
                        <a:t>Amount invested</a:t>
                      </a:r>
                      <a:endParaRPr lang="en-US" sz="1600" dirty="0"/>
                    </a:p>
                  </a:txBody>
                  <a:tcPr marT="0" marB="0" anchor="ctr">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tcPr>
                </a:tc>
                <a:tc>
                  <a:txBody>
                    <a:bodyPr/>
                    <a:lstStyle/>
                    <a:p>
                      <a:pPr algn="r"/>
                      <a:r>
                        <a:rPr lang="en-US" sz="1600" dirty="0" smtClean="0"/>
                        <a:t>$369,326</a:t>
                      </a:r>
                      <a:endParaRPr lang="en-US" sz="1600" dirty="0"/>
                    </a:p>
                  </a:txBody>
                  <a:tcPr marL="274320" marR="640080" marT="0" marB="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lnT w="3175" cap="flat" cmpd="sng" algn="ctr">
                      <a:solidFill>
                        <a:schemeClr val="accent4">
                          <a:lumMod val="40000"/>
                          <a:lumOff val="60000"/>
                        </a:schemeClr>
                      </a:solidFill>
                      <a:prstDash val="solid"/>
                      <a:round/>
                      <a:headEnd type="none" w="med" len="med"/>
                      <a:tailEnd type="none" w="med" len="med"/>
                    </a:lnT>
                  </a:tcPr>
                </a:tc>
                <a:tc>
                  <a:txBody>
                    <a:bodyPr/>
                    <a:lstStyle/>
                    <a:p>
                      <a:pPr algn="r"/>
                      <a:r>
                        <a:rPr lang="en-US" sz="1600" dirty="0" smtClean="0"/>
                        <a:t>$258,289</a:t>
                      </a:r>
                      <a:endParaRPr lang="en-US" sz="1600" dirty="0"/>
                    </a:p>
                  </a:txBody>
                  <a:tcPr marL="274320" marR="548640" marT="0" marB="0" anchor="ctr">
                    <a:lnL w="3175" cap="flat" cmpd="sng" algn="ctr">
                      <a:solidFill>
                        <a:schemeClr val="accent4">
                          <a:lumMod val="40000"/>
                          <a:lumOff val="60000"/>
                        </a:schemeClr>
                      </a:solidFill>
                      <a:prstDash val="solid"/>
                      <a:round/>
                      <a:headEnd type="none" w="med" len="med"/>
                      <a:tailEnd type="none" w="med" len="med"/>
                    </a:lnL>
                    <a:lnT w="3175" cap="flat" cmpd="sng" algn="ctr">
                      <a:solidFill>
                        <a:schemeClr val="accent4">
                          <a:lumMod val="40000"/>
                          <a:lumOff val="60000"/>
                        </a:schemeClr>
                      </a:solidFill>
                      <a:prstDash val="solid"/>
                      <a:round/>
                      <a:headEnd type="none" w="med" len="med"/>
                      <a:tailEnd type="none" w="med" len="med"/>
                    </a:lnT>
                  </a:tcPr>
                </a:tc>
                <a:extLst>
                  <a:ext uri="{0D108BD9-81ED-4DB2-BD59-A6C34878D82A}">
                    <a16:rowId xmlns:a16="http://schemas.microsoft.com/office/drawing/2014/main" val="1397194363"/>
                  </a:ext>
                </a:extLst>
              </a:tr>
              <a:tr h="312644">
                <a:tc>
                  <a:txBody>
                    <a:bodyPr/>
                    <a:lstStyle/>
                    <a:p>
                      <a:r>
                        <a:rPr lang="en-US" sz="1600" b="1" dirty="0" smtClean="0">
                          <a:solidFill>
                            <a:schemeClr val="bg1"/>
                          </a:solidFill>
                        </a:rPr>
                        <a:t>Final account value</a:t>
                      </a:r>
                      <a:endParaRPr lang="en-US" sz="1600" b="1" dirty="0">
                        <a:solidFill>
                          <a:schemeClr val="bg1"/>
                        </a:solidFill>
                      </a:endParaRPr>
                    </a:p>
                  </a:txBody>
                  <a:tcPr marT="0" marB="0" anchor="ctr">
                    <a:lnR w="3175" cap="flat" cmpd="sng" algn="ctr">
                      <a:solidFill>
                        <a:schemeClr val="accent4">
                          <a:lumMod val="40000"/>
                          <a:lumOff val="60000"/>
                        </a:schemeClr>
                      </a:solidFill>
                      <a:prstDash val="solid"/>
                      <a:round/>
                      <a:headEnd type="none" w="med" len="med"/>
                      <a:tailEnd type="none" w="med" len="med"/>
                    </a:lnR>
                    <a:solidFill>
                      <a:schemeClr val="accent1"/>
                    </a:solidFill>
                  </a:tcPr>
                </a:tc>
                <a:tc>
                  <a:txBody>
                    <a:bodyPr/>
                    <a:lstStyle/>
                    <a:p>
                      <a:pPr algn="r"/>
                      <a:r>
                        <a:rPr lang="en-US" sz="1600" b="1" dirty="0" smtClean="0">
                          <a:solidFill>
                            <a:schemeClr val="bg1"/>
                          </a:solidFill>
                        </a:rPr>
                        <a:t>$3,440,222</a:t>
                      </a:r>
                      <a:endParaRPr lang="en-US" sz="1600" b="1" dirty="0">
                        <a:solidFill>
                          <a:schemeClr val="bg1"/>
                        </a:solidFill>
                      </a:endParaRPr>
                    </a:p>
                  </a:txBody>
                  <a:tcPr marL="274320" marR="640080" marT="0" marB="0" anchor="ctr">
                    <a:lnL w="3175" cap="flat" cmpd="sng" algn="ctr">
                      <a:solidFill>
                        <a:schemeClr val="accent4">
                          <a:lumMod val="40000"/>
                          <a:lumOff val="60000"/>
                        </a:schemeClr>
                      </a:solidFill>
                      <a:prstDash val="solid"/>
                      <a:round/>
                      <a:headEnd type="none" w="med" len="med"/>
                      <a:tailEnd type="none" w="med" len="med"/>
                    </a:lnL>
                    <a:lnR w="3175" cap="flat" cmpd="sng" algn="ctr">
                      <a:solidFill>
                        <a:schemeClr val="accent4">
                          <a:lumMod val="40000"/>
                          <a:lumOff val="60000"/>
                        </a:schemeClr>
                      </a:solidFill>
                      <a:prstDash val="solid"/>
                      <a:round/>
                      <a:headEnd type="none" w="med" len="med"/>
                      <a:tailEnd type="none" w="med" len="med"/>
                    </a:lnR>
                    <a:solidFill>
                      <a:schemeClr val="accent1"/>
                    </a:solidFill>
                  </a:tcPr>
                </a:tc>
                <a:tc>
                  <a:txBody>
                    <a:bodyPr/>
                    <a:lstStyle/>
                    <a:p>
                      <a:pPr algn="r"/>
                      <a:r>
                        <a:rPr lang="en-US" sz="1600" b="1" dirty="0" smtClean="0">
                          <a:solidFill>
                            <a:schemeClr val="bg1"/>
                          </a:solidFill>
                        </a:rPr>
                        <a:t>$2,658,398</a:t>
                      </a:r>
                      <a:endParaRPr lang="en-US" sz="1600" b="1" dirty="0">
                        <a:solidFill>
                          <a:schemeClr val="bg1"/>
                        </a:solidFill>
                      </a:endParaRPr>
                    </a:p>
                  </a:txBody>
                  <a:tcPr marL="274320" marR="548640" marT="0" marB="0" anchor="ctr">
                    <a:lnL w="3175" cap="flat" cmpd="sng" algn="ctr">
                      <a:solidFill>
                        <a:schemeClr val="accent4">
                          <a:lumMod val="40000"/>
                          <a:lumOff val="60000"/>
                        </a:schemeClr>
                      </a:solidFill>
                      <a:prstDash val="solid"/>
                      <a:round/>
                      <a:headEnd type="none" w="med" len="med"/>
                      <a:tailEnd type="none" w="med" len="med"/>
                    </a:lnL>
                    <a:solidFill>
                      <a:schemeClr val="accent1"/>
                    </a:solidFill>
                  </a:tcPr>
                </a:tc>
                <a:extLst>
                  <a:ext uri="{0D108BD9-81ED-4DB2-BD59-A6C34878D82A}">
                    <a16:rowId xmlns:a16="http://schemas.microsoft.com/office/drawing/2014/main" val="1064186615"/>
                  </a:ext>
                </a:extLst>
              </a:tr>
            </a:tbl>
          </a:graphicData>
        </a:graphic>
      </p:graphicFrame>
      <p:sp>
        <p:nvSpPr>
          <p:cNvPr id="43" name="Oval 42"/>
          <p:cNvSpPr/>
          <p:nvPr/>
        </p:nvSpPr>
        <p:spPr>
          <a:xfrm>
            <a:off x="6699918" y="5431097"/>
            <a:ext cx="1775334" cy="34882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44" name="Oval 43"/>
          <p:cNvSpPr/>
          <p:nvPr/>
        </p:nvSpPr>
        <p:spPr>
          <a:xfrm>
            <a:off x="9569071" y="5458569"/>
            <a:ext cx="1775334" cy="34882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pic>
        <p:nvPicPr>
          <p:cNvPr id="48" name="Picture 47"/>
          <p:cNvPicPr>
            <a:picLocks noChangeAspect="1"/>
          </p:cNvPicPr>
          <p:nvPr/>
        </p:nvPicPr>
        <p:blipFill>
          <a:blip r:embed="rId3"/>
          <a:stretch>
            <a:fillRect/>
          </a:stretch>
        </p:blipFill>
        <p:spPr>
          <a:xfrm>
            <a:off x="6939139" y="2052242"/>
            <a:ext cx="538254" cy="1119002"/>
          </a:xfrm>
          <a:prstGeom prst="rect">
            <a:avLst/>
          </a:prstGeom>
        </p:spPr>
      </p:pic>
      <p:pic>
        <p:nvPicPr>
          <p:cNvPr id="49" name="Picture 48"/>
          <p:cNvPicPr>
            <a:picLocks noChangeAspect="1"/>
          </p:cNvPicPr>
          <p:nvPr/>
        </p:nvPicPr>
        <p:blipFill>
          <a:blip r:embed="rId4"/>
          <a:stretch>
            <a:fillRect/>
          </a:stretch>
        </p:blipFill>
        <p:spPr>
          <a:xfrm>
            <a:off x="9369376" y="1951865"/>
            <a:ext cx="1469685" cy="1133251"/>
          </a:xfrm>
          <a:prstGeom prst="rect">
            <a:avLst/>
          </a:prstGeom>
        </p:spPr>
      </p:pic>
    </p:spTree>
    <p:extLst>
      <p:ext uri="{BB962C8B-B14F-4D97-AF65-F5344CB8AC3E}">
        <p14:creationId xmlns:p14="http://schemas.microsoft.com/office/powerpoint/2010/main" val="20787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par>
                          <p:cTn id="8" fill="hold">
                            <p:stCondLst>
                              <p:cond delay="2000"/>
                            </p:stCondLst>
                            <p:childTnLst>
                              <p:par>
                                <p:cTn id="9" presetID="21" presetClass="entr" presetSubtype="1" fill="hold" grpId="1"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heel(1)">
                                      <p:cBhvr>
                                        <p:cTn id="11"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p:bldP spid="4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return: when children come back to the nest</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pPr/>
              <a:t>17</a:t>
            </a:fld>
            <a:endParaRPr lang="en-US" dirty="0"/>
          </a:p>
        </p:txBody>
      </p:sp>
      <p:sp>
        <p:nvSpPr>
          <p:cNvPr id="14" name="Text Placeholder 13"/>
          <p:cNvSpPr>
            <a:spLocks noGrp="1"/>
          </p:cNvSpPr>
          <p:nvPr>
            <p:ph type="body" sz="quarter" idx="12"/>
          </p:nvPr>
        </p:nvSpPr>
        <p:spPr/>
        <p:txBody>
          <a:bodyPr/>
          <a:lstStyle/>
          <a:p>
            <a:endParaRPr lang="en-US"/>
          </a:p>
        </p:txBody>
      </p:sp>
      <p:sp>
        <p:nvSpPr>
          <p:cNvPr id="15" name="Text Placeholder 14"/>
          <p:cNvSpPr>
            <a:spLocks noGrp="1"/>
          </p:cNvSpPr>
          <p:nvPr>
            <p:ph type="body" sz="quarter" idx="15"/>
          </p:nvPr>
        </p:nvSpPr>
        <p:spPr/>
        <p:txBody>
          <a:bodyPr/>
          <a:lstStyle/>
          <a:p>
            <a:endParaRPr lang="en-US"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62273" y="1297242"/>
            <a:ext cx="2952711" cy="1968474"/>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19644" y="4245643"/>
            <a:ext cx="2952711" cy="1968474"/>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77016" y="1297242"/>
            <a:ext cx="2952711" cy="1968474"/>
          </a:xfrm>
          <a:prstGeom prst="rect">
            <a:avLst/>
          </a:prstGeom>
        </p:spPr>
      </p:pic>
      <p:cxnSp>
        <p:nvCxnSpPr>
          <p:cNvPr id="37" name="Straight Arrow Connector 36"/>
          <p:cNvCxnSpPr>
            <a:stCxn id="31" idx="3"/>
            <a:endCxn id="29" idx="1"/>
          </p:cNvCxnSpPr>
          <p:nvPr/>
        </p:nvCxnSpPr>
        <p:spPr>
          <a:xfrm>
            <a:off x="5229727" y="2281479"/>
            <a:ext cx="1732546"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0" idx="3"/>
          </p:cNvCxnSpPr>
          <p:nvPr/>
        </p:nvCxnSpPr>
        <p:spPr>
          <a:xfrm rot="5400000">
            <a:off x="7023410" y="3814661"/>
            <a:ext cx="1964164" cy="866274"/>
          </a:xfrm>
          <a:prstGeom prst="bentConnector2">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37"/>
          <p:cNvCxnSpPr>
            <a:stCxn id="30" idx="1"/>
          </p:cNvCxnSpPr>
          <p:nvPr/>
        </p:nvCxnSpPr>
        <p:spPr>
          <a:xfrm rot="10800000">
            <a:off x="3753372" y="3265716"/>
            <a:ext cx="866272" cy="1964164"/>
          </a:xfrm>
          <a:prstGeom prst="bentConnector2">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38" y="6320447"/>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Set limits to manage your finances</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290103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Caregiving costs: financial support for loved ones</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18</a:t>
            </a:fld>
            <a:endParaRPr lang="en-US" dirty="0">
              <a:solidFill>
                <a:srgbClr val="474C55"/>
              </a:solidFill>
            </a:endParaRPr>
          </a:p>
        </p:txBody>
      </p:sp>
      <p:sp>
        <p:nvSpPr>
          <p:cNvPr id="4" name="Text Placeholder 3"/>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a:xfrm>
            <a:off x="131642" y="5618013"/>
            <a:ext cx="12122727" cy="879677"/>
          </a:xfrm>
        </p:spPr>
        <p:txBody>
          <a:bodyPr/>
          <a:lstStyle/>
          <a:p>
            <a:pPr lvl="0"/>
            <a:r>
              <a:rPr lang="en-US" sz="1200" baseline="30000" dirty="0">
                <a:solidFill>
                  <a:srgbClr val="474C55"/>
                </a:solidFill>
              </a:rPr>
              <a:t>1</a:t>
            </a:r>
            <a:r>
              <a:rPr lang="en-US" sz="1200" dirty="0">
                <a:solidFill>
                  <a:srgbClr val="474C55"/>
                </a:solidFill>
              </a:rPr>
              <a:t>Age Wave/Merrill Lynch, Caregiving, Market Research Study, 2017 </a:t>
            </a:r>
            <a:endParaRPr lang="en-US" sz="1200" baseline="30000" dirty="0">
              <a:solidFill>
                <a:srgbClr val="474C55"/>
              </a:solidFill>
            </a:endParaRPr>
          </a:p>
          <a:p>
            <a:pPr lvl="0"/>
            <a:r>
              <a:rPr lang="en-US" sz="1200" baseline="30000" dirty="0">
                <a:solidFill>
                  <a:srgbClr val="474C55"/>
                </a:solidFill>
              </a:rPr>
              <a:t>2</a:t>
            </a:r>
            <a:r>
              <a:rPr lang="en-US" sz="1200" dirty="0">
                <a:solidFill>
                  <a:srgbClr val="474C55"/>
                </a:solidFill>
              </a:rPr>
              <a:t>T. Thompson et al., 2013. Long-Term Care: Perceptions, Experiences, and Attitudes among Americans Age 40 or Older (Chicago, IL: The Associated Press-NORC Center for Public Affairs Research) (As cited in Merrill Lynch, "Preparing for the Caregiving Journey, 2017)</a:t>
            </a:r>
            <a:endParaRPr lang="en-US" sz="1200" baseline="30000" dirty="0">
              <a:solidFill>
                <a:srgbClr val="474C55"/>
              </a:solidFill>
            </a:endParaRPr>
          </a:p>
          <a:p>
            <a:pPr lvl="0"/>
            <a:r>
              <a:rPr lang="en-US" sz="1200" baseline="30000" dirty="0">
                <a:solidFill>
                  <a:srgbClr val="474C55"/>
                </a:solidFill>
              </a:rPr>
              <a:t>3</a:t>
            </a:r>
            <a:r>
              <a:rPr lang="en-US" sz="1200" dirty="0">
                <a:solidFill>
                  <a:srgbClr val="474C55"/>
                </a:solidFill>
              </a:rPr>
              <a:t>AP-NORC Center for Public Affairs Research, 2017. Long Term Care in America: Views on Who Should Bear the Responsibilities and Costs of Care. ) (As cited in Merrill Lynch, "Preparing for the Caregiving Journey, 2017) </a:t>
            </a:r>
            <a:endParaRPr lang="en-US" sz="1200" baseline="30000" dirty="0">
              <a:solidFill>
                <a:srgbClr val="474C55"/>
              </a:solidFill>
            </a:endParaRPr>
          </a:p>
        </p:txBody>
      </p:sp>
      <p:sp>
        <p:nvSpPr>
          <p:cNvPr id="6" name="Text Placeholder 5"/>
          <p:cNvSpPr>
            <a:spLocks noGrp="1"/>
          </p:cNvSpPr>
          <p:nvPr>
            <p:ph type="body" sz="quarter" idx="14"/>
          </p:nvPr>
        </p:nvSpPr>
        <p:spPr>
          <a:xfrm>
            <a:off x="342900" y="1498883"/>
            <a:ext cx="5018240" cy="4074962"/>
          </a:xfrm>
        </p:spPr>
        <p:txBody>
          <a:bodyPr/>
          <a:lstStyle/>
          <a:p>
            <a:pPr lvl="1">
              <a:spcBef>
                <a:spcPts val="0"/>
              </a:spcBef>
              <a:spcAft>
                <a:spcPts val="1200"/>
              </a:spcAft>
            </a:pPr>
            <a:r>
              <a:rPr lang="en-US" sz="2000" b="1" dirty="0" smtClean="0"/>
              <a:t>92</a:t>
            </a:r>
            <a:r>
              <a:rPr lang="en-US" sz="2000" b="1" dirty="0"/>
              <a:t>%</a:t>
            </a:r>
            <a:r>
              <a:rPr lang="en-US" sz="2000" dirty="0"/>
              <a:t> of caregivers are also financial caregivers directly contributing to the costs of care or helping keep the recipient’s finances in order.</a:t>
            </a:r>
            <a:r>
              <a:rPr lang="en-US" sz="2000" baseline="30000" dirty="0"/>
              <a:t> </a:t>
            </a:r>
            <a:r>
              <a:rPr lang="en-US" sz="2000" baseline="30000" dirty="0" smtClean="0"/>
              <a:t>1</a:t>
            </a:r>
            <a:br>
              <a:rPr lang="en-US" sz="2000" baseline="30000" dirty="0" smtClean="0"/>
            </a:br>
            <a:endParaRPr lang="en-US" sz="2000" dirty="0"/>
          </a:p>
          <a:p>
            <a:pPr lvl="1">
              <a:spcBef>
                <a:spcPts val="0"/>
              </a:spcBef>
              <a:spcAft>
                <a:spcPts val="1200"/>
              </a:spcAft>
            </a:pPr>
            <a:r>
              <a:rPr lang="en-US" sz="2000" b="1" dirty="0" smtClean="0"/>
              <a:t>68% </a:t>
            </a:r>
            <a:r>
              <a:rPr lang="en-US" sz="2000" dirty="0" smtClean="0"/>
              <a:t>of </a:t>
            </a:r>
            <a:r>
              <a:rPr lang="en-US" sz="2000" dirty="0"/>
              <a:t>Americans believe that they will be able to rely on their families to meet their long-term care </a:t>
            </a:r>
            <a:r>
              <a:rPr lang="en-US" sz="2000" dirty="0" smtClean="0"/>
              <a:t>needs</a:t>
            </a:r>
            <a:r>
              <a:rPr lang="en-US" sz="2000" baseline="30000" dirty="0" smtClean="0"/>
              <a:t>2</a:t>
            </a:r>
            <a:br>
              <a:rPr lang="en-US" sz="2000" baseline="30000" dirty="0" smtClean="0"/>
            </a:br>
            <a:endParaRPr lang="en-US" sz="2000" dirty="0" smtClean="0"/>
          </a:p>
          <a:p>
            <a:pPr lvl="1">
              <a:spcBef>
                <a:spcPts val="0"/>
              </a:spcBef>
              <a:spcAft>
                <a:spcPts val="1200"/>
              </a:spcAft>
            </a:pPr>
            <a:r>
              <a:rPr lang="en-US" sz="2000" dirty="0" smtClean="0"/>
              <a:t>Only </a:t>
            </a:r>
            <a:r>
              <a:rPr lang="en-US" sz="2000" b="1" dirty="0"/>
              <a:t>one-third of </a:t>
            </a:r>
            <a:r>
              <a:rPr lang="en-US" sz="2000" b="1" dirty="0" smtClean="0"/>
              <a:t>adults over </a:t>
            </a:r>
            <a:r>
              <a:rPr lang="en-US" sz="2000" b="1" dirty="0"/>
              <a:t>40 </a:t>
            </a:r>
            <a:r>
              <a:rPr lang="en-US" sz="2000" dirty="0" smtClean="0"/>
              <a:t>have </a:t>
            </a:r>
            <a:r>
              <a:rPr lang="en-US" sz="2000" dirty="0"/>
              <a:t>money set aside to </a:t>
            </a:r>
            <a:r>
              <a:rPr lang="en-US" sz="2000" dirty="0" smtClean="0"/>
              <a:t>pay for </a:t>
            </a:r>
            <a:r>
              <a:rPr lang="en-US" sz="2000" dirty="0"/>
              <a:t>their long-term </a:t>
            </a:r>
            <a:r>
              <a:rPr lang="en-US" sz="2000" dirty="0" smtClean="0"/>
              <a:t>care</a:t>
            </a:r>
            <a:r>
              <a:rPr lang="en-US" sz="2000" baseline="30000" dirty="0"/>
              <a:t> </a:t>
            </a:r>
            <a:r>
              <a:rPr lang="en-US" sz="2000" baseline="30000" dirty="0" smtClean="0"/>
              <a:t>3</a:t>
            </a:r>
            <a:endParaRPr lang="en-US" sz="2000" dirty="0"/>
          </a:p>
        </p:txBody>
      </p:sp>
      <p:sp>
        <p:nvSpPr>
          <p:cNvPr id="5" name="Text Placeholder 4"/>
          <p:cNvSpPr>
            <a:spLocks noGrp="1"/>
          </p:cNvSpPr>
          <p:nvPr>
            <p:ph type="body" sz="quarter" idx="15"/>
          </p:nvPr>
        </p:nvSpPr>
        <p:spPr/>
        <p:txBody>
          <a:bodyPr/>
          <a:lstStyle/>
          <a:p>
            <a:endParaRPr lang="en-US"/>
          </a:p>
        </p:txBody>
      </p:sp>
      <p:pic>
        <p:nvPicPr>
          <p:cNvPr id="8" name="Picture 4" descr="Home Health Care"/>
          <p:cNvPicPr>
            <a:picLocks noChangeAspect="1" noChangeArrowheads="1"/>
          </p:cNvPicPr>
          <p:nvPr/>
        </p:nvPicPr>
        <p:blipFill>
          <a:blip r:embed="rId3" cstate="email"/>
          <a:srcRect/>
          <a:stretch>
            <a:fillRect/>
          </a:stretch>
        </p:blipFill>
        <p:spPr bwMode="auto">
          <a:xfrm>
            <a:off x="6193006" y="1498883"/>
            <a:ext cx="5341732" cy="4012569"/>
          </a:xfrm>
          <a:prstGeom prst="rect">
            <a:avLst/>
          </a:prstGeom>
          <a:noFill/>
          <a:effectLst>
            <a:outerShdw blurRad="50800" dist="38100" dir="5400000" algn="t" rotWithShape="0">
              <a:prstClr val="black">
                <a:alpha val="40000"/>
              </a:prstClr>
            </a:outerShdw>
          </a:effectLst>
        </p:spPr>
      </p:pic>
      <p:sp>
        <p:nvSpPr>
          <p:cNvPr id="9" name="Rectangle 8"/>
          <p:cNvSpPr/>
          <p:nvPr/>
        </p:nvSpPr>
        <p:spPr>
          <a:xfrm>
            <a:off x="159326" y="6485364"/>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Factor caregiving expenses into your picture</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2657491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your ducks in a row: Later life stage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7199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have choices and unique challenges</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a:t>
            </a:fld>
            <a:endParaRPr lang="en-US" dirty="0">
              <a:solidFill>
                <a:srgbClr val="474C55"/>
              </a:solidFill>
            </a:endParaRP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342900" y="1534012"/>
            <a:ext cx="11461810" cy="1766637"/>
          </a:xfrm>
        </p:spPr>
        <p:txBody>
          <a:bodyPr/>
          <a:lstStyle/>
          <a:p>
            <a:pPr marL="0" indent="0">
              <a:buNone/>
            </a:pPr>
            <a:r>
              <a:rPr lang="en-US" dirty="0" smtClean="0"/>
              <a:t>Be financially aware and confident:</a:t>
            </a:r>
          </a:p>
          <a:p>
            <a:r>
              <a:rPr lang="en-US" dirty="0" smtClean="0"/>
              <a:t>Know financial matters at each life stage</a:t>
            </a:r>
          </a:p>
          <a:p>
            <a:r>
              <a:rPr lang="en-US" dirty="0"/>
              <a:t>N</a:t>
            </a:r>
            <a:r>
              <a:rPr lang="en-US" dirty="0" smtClean="0"/>
              <a:t>avigate them successfully</a:t>
            </a:r>
          </a:p>
          <a:p>
            <a:r>
              <a:rPr lang="en-US" dirty="0" smtClean="0"/>
              <a:t>Recognize women’s unique financial challenges</a:t>
            </a:r>
          </a:p>
          <a:p>
            <a:r>
              <a:rPr lang="en-US" dirty="0" smtClean="0"/>
              <a:t>Get help when you need it</a:t>
            </a:r>
            <a:endParaRPr lang="en-US" dirty="0"/>
          </a:p>
        </p:txBody>
      </p:sp>
      <p:sp>
        <p:nvSpPr>
          <p:cNvPr id="7" name="Text Placeholder 6"/>
          <p:cNvSpPr>
            <a:spLocks noGrp="1"/>
          </p:cNvSpPr>
          <p:nvPr>
            <p:ph type="body" sz="quarter" idx="15"/>
          </p:nvPr>
        </p:nvSpPr>
        <p:spPr>
          <a:xfrm>
            <a:off x="342900" y="935667"/>
            <a:ext cx="10102850" cy="249299"/>
          </a:xfrm>
        </p:spPr>
        <p:txBody>
          <a:bodyPr/>
          <a:lstStyle/>
          <a:p>
            <a:endParaRPr lang="en-US" dirty="0"/>
          </a:p>
        </p:txBody>
      </p:sp>
    </p:spTree>
    <p:extLst>
      <p:ext uri="{BB962C8B-B14F-4D97-AF65-F5344CB8AC3E}">
        <p14:creationId xmlns:p14="http://schemas.microsoft.com/office/powerpoint/2010/main" val="2911787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24" y="83511"/>
            <a:ext cx="10103126" cy="935667"/>
          </a:xfrm>
        </p:spPr>
        <p:txBody>
          <a:bodyPr vert="horz" lIns="36576" tIns="0" rIns="36576" bIns="0" rtlCol="0" anchor="b">
            <a:noAutofit/>
          </a:bodyPr>
          <a:lstStyle/>
          <a:p>
            <a:r>
              <a:rPr lang="en-US" dirty="0" smtClean="0"/>
              <a:t>Social Security for women</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20</a:t>
            </a:fld>
            <a:endParaRPr lang="en-US" dirty="0">
              <a:solidFill>
                <a:srgbClr val="474C55"/>
              </a:solidFill>
            </a:endParaRPr>
          </a:p>
        </p:txBody>
      </p:sp>
      <p:sp>
        <p:nvSpPr>
          <p:cNvPr id="6" name="Text Placeholder 5"/>
          <p:cNvSpPr>
            <a:spLocks noGrp="1"/>
          </p:cNvSpPr>
          <p:nvPr>
            <p:ph type="body" sz="quarter" idx="11"/>
          </p:nvPr>
        </p:nvSpPr>
        <p:spPr/>
        <p:txBody>
          <a:bodyPr/>
          <a:lstStyle/>
          <a:p>
            <a:r>
              <a:rPr lang="en-US" dirty="0" smtClean="0"/>
              <a:t>40001.1</a:t>
            </a:r>
            <a:endParaRPr lang="en-US" dirty="0"/>
          </a:p>
        </p:txBody>
      </p:sp>
      <p:sp>
        <p:nvSpPr>
          <p:cNvPr id="9" name="Text Placeholder 8"/>
          <p:cNvSpPr>
            <a:spLocks noGrp="1"/>
          </p:cNvSpPr>
          <p:nvPr>
            <p:ph type="body" sz="quarter" idx="16"/>
          </p:nvPr>
        </p:nvSpPr>
        <p:spPr>
          <a:xfrm>
            <a:off x="379770" y="5607439"/>
            <a:ext cx="11425237" cy="600164"/>
          </a:xfrm>
        </p:spPr>
        <p:txBody>
          <a:bodyPr/>
          <a:lstStyle/>
          <a:p>
            <a:pPr>
              <a:spcBef>
                <a:spcPts val="0"/>
              </a:spcBef>
            </a:pPr>
            <a:r>
              <a:rPr lang="en-US" sz="1200" baseline="30000" dirty="0"/>
              <a:t>1</a:t>
            </a:r>
            <a:r>
              <a:rPr lang="en-US" sz="1200" dirty="0"/>
              <a:t>Source: MFS Retirement Income Survey, 2018. See page </a:t>
            </a:r>
            <a:r>
              <a:rPr lang="en-US" sz="1200" dirty="0" smtClean="0"/>
              <a:t>27 </a:t>
            </a:r>
            <a:r>
              <a:rPr lang="en-US" sz="1200" dirty="0"/>
              <a:t>for methodology.</a:t>
            </a:r>
          </a:p>
          <a:p>
            <a:pPr>
              <a:spcBef>
                <a:spcPts val="0"/>
              </a:spcBef>
            </a:pPr>
            <a:r>
              <a:rPr lang="en-US" sz="1200" baseline="30000" dirty="0"/>
              <a:t>2</a:t>
            </a:r>
            <a:r>
              <a:rPr lang="en-US" sz="1200" dirty="0"/>
              <a:t>Office of the Inspector General, Social Security Administration.  Audit Report: Higher benefits for dually entitled widower(</a:t>
            </a:r>
            <a:r>
              <a:rPr lang="en-US" sz="1200" dirty="0" err="1"/>
              <a:t>ers</a:t>
            </a:r>
            <a:r>
              <a:rPr lang="en-US" sz="1200" dirty="0"/>
              <a:t>) had they delayed applying for retirement benefits, February 14, </a:t>
            </a:r>
            <a:r>
              <a:rPr lang="en-US" sz="1200" dirty="0" smtClean="0"/>
              <a:t>2018</a:t>
            </a:r>
            <a:endParaRPr lang="en-US" sz="1200" dirty="0"/>
          </a:p>
        </p:txBody>
      </p:sp>
      <p:sp>
        <p:nvSpPr>
          <p:cNvPr id="10" name="Text Placeholder 9"/>
          <p:cNvSpPr>
            <a:spLocks noGrp="1"/>
          </p:cNvSpPr>
          <p:nvPr>
            <p:ph type="body" sz="quarter" idx="17"/>
          </p:nvPr>
        </p:nvSpPr>
        <p:spPr>
          <a:xfrm>
            <a:off x="1453702" y="6247711"/>
            <a:ext cx="10351008" cy="246221"/>
          </a:xfrm>
        </p:spPr>
        <p:txBody>
          <a:bodyPr/>
          <a:lstStyle/>
          <a:p>
            <a:r>
              <a:rPr lang="en-US" dirty="0" smtClean="0"/>
              <a:t>Women should consider maximizing their retirement income resources </a:t>
            </a:r>
            <a:endParaRPr lang="en-US" dirty="0"/>
          </a:p>
        </p:txBody>
      </p:sp>
      <p:sp>
        <p:nvSpPr>
          <p:cNvPr id="12" name="Rectangle 11"/>
          <p:cNvSpPr/>
          <p:nvPr/>
        </p:nvSpPr>
        <p:spPr>
          <a:xfrm>
            <a:off x="342900" y="1646860"/>
            <a:ext cx="11080810" cy="3831818"/>
          </a:xfrm>
          <a:prstGeom prst="rect">
            <a:avLst/>
          </a:prstGeom>
          <a:ln>
            <a:noFill/>
          </a:ln>
        </p:spPr>
        <p:txBody>
          <a:bodyPr wrap="square">
            <a:spAutoFit/>
          </a:bodyPr>
          <a:lstStyle/>
          <a:p>
            <a:pPr>
              <a:spcAft>
                <a:spcPts val="3000"/>
              </a:spcAft>
            </a:pPr>
            <a:r>
              <a:rPr lang="en-US" sz="2400" i="1" dirty="0" smtClean="0">
                <a:solidFill>
                  <a:schemeClr val="accent6"/>
                </a:solidFill>
              </a:rPr>
              <a:t>They rely on it more…</a:t>
            </a:r>
          </a:p>
          <a:p>
            <a:pPr marL="342900" indent="-342900">
              <a:spcAft>
                <a:spcPts val="3000"/>
              </a:spcAft>
              <a:buFont typeface="Wingdings" panose="05000000000000000000" pitchFamily="2" charset="2"/>
              <a:buChar char="§"/>
            </a:pPr>
            <a:r>
              <a:rPr lang="en-US" sz="2400" dirty="0" smtClean="0">
                <a:solidFill>
                  <a:srgbClr val="474C55"/>
                </a:solidFill>
              </a:rPr>
              <a:t>Women have less access to a defined benefit plan and rely more on a DC plan and Social Security for retirement income.</a:t>
            </a:r>
            <a:r>
              <a:rPr lang="en-US" sz="2400" baseline="30000" dirty="0" smtClean="0">
                <a:solidFill>
                  <a:srgbClr val="474C55"/>
                </a:solidFill>
              </a:rPr>
              <a:t>1</a:t>
            </a:r>
          </a:p>
          <a:p>
            <a:pPr>
              <a:spcAft>
                <a:spcPts val="3000"/>
              </a:spcAft>
            </a:pPr>
            <a:r>
              <a:rPr lang="en-US" sz="2400" i="1" dirty="0" smtClean="0">
                <a:solidFill>
                  <a:schemeClr val="accent6"/>
                </a:solidFill>
              </a:rPr>
              <a:t>And could be getting more…</a:t>
            </a:r>
            <a:endParaRPr lang="en-US" sz="2400" baseline="30000" dirty="0" smtClean="0">
              <a:solidFill>
                <a:srgbClr val="474C55"/>
              </a:solidFill>
            </a:endParaRPr>
          </a:p>
          <a:p>
            <a:pPr marL="342900" lvl="0" indent="-342900">
              <a:spcAft>
                <a:spcPts val="3000"/>
              </a:spcAft>
              <a:buFont typeface="Wingdings" panose="05000000000000000000" pitchFamily="2" charset="2"/>
              <a:buChar char="§"/>
            </a:pPr>
            <a:r>
              <a:rPr lang="en-US" sz="2400" dirty="0" smtClean="0">
                <a:solidFill>
                  <a:srgbClr val="474C55"/>
                </a:solidFill>
              </a:rPr>
              <a:t>82</a:t>
            </a:r>
            <a:r>
              <a:rPr lang="en-US" sz="2400" dirty="0">
                <a:solidFill>
                  <a:srgbClr val="474C55"/>
                </a:solidFill>
              </a:rPr>
              <a:t>% of </a:t>
            </a:r>
            <a:r>
              <a:rPr lang="en-US" sz="2400" dirty="0" smtClean="0">
                <a:solidFill>
                  <a:srgbClr val="474C55"/>
                </a:solidFill>
              </a:rPr>
              <a:t>women entitled to survivor </a:t>
            </a:r>
            <a:r>
              <a:rPr lang="en-US" sz="2400" dirty="0">
                <a:solidFill>
                  <a:srgbClr val="474C55"/>
                </a:solidFill>
              </a:rPr>
              <a:t>benefits </a:t>
            </a:r>
            <a:r>
              <a:rPr lang="en-US" sz="2400" dirty="0" smtClean="0">
                <a:solidFill>
                  <a:srgbClr val="474C55"/>
                </a:solidFill>
              </a:rPr>
              <a:t>and </a:t>
            </a:r>
            <a:r>
              <a:rPr lang="en-US" sz="2400" dirty="0">
                <a:solidFill>
                  <a:srgbClr val="474C55"/>
                </a:solidFill>
              </a:rPr>
              <a:t>their own retirement benefits would have received a higher monthly </a:t>
            </a:r>
            <a:r>
              <a:rPr lang="en-US" sz="2400" dirty="0" smtClean="0">
                <a:solidFill>
                  <a:srgbClr val="474C55"/>
                </a:solidFill>
              </a:rPr>
              <a:t>amount </a:t>
            </a:r>
            <a:r>
              <a:rPr lang="en-US" sz="2400" dirty="0">
                <a:solidFill>
                  <a:srgbClr val="474C55"/>
                </a:solidFill>
              </a:rPr>
              <a:t>if </a:t>
            </a:r>
            <a:r>
              <a:rPr lang="en-US" sz="2400" dirty="0" smtClean="0">
                <a:solidFill>
                  <a:srgbClr val="474C55"/>
                </a:solidFill>
              </a:rPr>
              <a:t>they knew they could delay taking their own benefits until </a:t>
            </a:r>
            <a:r>
              <a:rPr lang="en-US" sz="2400" dirty="0">
                <a:solidFill>
                  <a:srgbClr val="474C55"/>
                </a:solidFill>
              </a:rPr>
              <a:t>age </a:t>
            </a:r>
            <a:r>
              <a:rPr lang="en-US" sz="2400" dirty="0" smtClean="0">
                <a:solidFill>
                  <a:srgbClr val="474C55"/>
                </a:solidFill>
              </a:rPr>
              <a:t>70.</a:t>
            </a:r>
            <a:r>
              <a:rPr lang="en-US" sz="2400" baseline="30000" dirty="0" smtClean="0">
                <a:solidFill>
                  <a:srgbClr val="474C55"/>
                </a:solidFill>
              </a:rPr>
              <a:t>2</a:t>
            </a:r>
            <a:endParaRPr lang="en-US" sz="2400" baseline="30000" dirty="0">
              <a:solidFill>
                <a:srgbClr val="474C55"/>
              </a:solidFill>
            </a:endParaRPr>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5437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cost more</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21</a:t>
            </a:fld>
            <a:endParaRPr lang="en-US" dirty="0">
              <a:solidFill>
                <a:srgbClr val="474C55"/>
              </a:solidFill>
            </a:endParaRPr>
          </a:p>
        </p:txBody>
      </p:sp>
      <p:sp>
        <p:nvSpPr>
          <p:cNvPr id="4" name="Text Placeholder 3"/>
          <p:cNvSpPr>
            <a:spLocks noGrp="1"/>
          </p:cNvSpPr>
          <p:nvPr>
            <p:ph type="body" sz="quarter" idx="12"/>
          </p:nvPr>
        </p:nvSpPr>
        <p:spPr/>
        <p:txBody>
          <a:bodyPr/>
          <a:lstStyle/>
          <a:p>
            <a:endParaRPr lang="en-US"/>
          </a:p>
        </p:txBody>
      </p:sp>
      <p:sp>
        <p:nvSpPr>
          <p:cNvPr id="6" name="Text Placeholder 5"/>
          <p:cNvSpPr>
            <a:spLocks noGrp="1"/>
          </p:cNvSpPr>
          <p:nvPr>
            <p:ph type="body" sz="quarter" idx="15"/>
          </p:nvPr>
        </p:nvSpPr>
        <p:spPr/>
        <p:txBody>
          <a:bodyPr/>
          <a:lstStyle/>
          <a:p>
            <a:r>
              <a:rPr lang="en-US" dirty="0" smtClean="0"/>
              <a:t>Assuming both retire at age 65</a:t>
            </a:r>
            <a:endParaRPr lang="en-US" dirty="0"/>
          </a:p>
        </p:txBody>
      </p:sp>
      <p:sp>
        <p:nvSpPr>
          <p:cNvPr id="11" name="Text Placeholder 10"/>
          <p:cNvSpPr>
            <a:spLocks noGrp="1"/>
          </p:cNvSpPr>
          <p:nvPr>
            <p:ph type="body" sz="quarter" idx="16"/>
          </p:nvPr>
        </p:nvSpPr>
        <p:spPr>
          <a:xfrm>
            <a:off x="516255" y="5753010"/>
            <a:ext cx="11414185" cy="230832"/>
          </a:xfrm>
        </p:spPr>
        <p:txBody>
          <a:bodyPr/>
          <a:lstStyle/>
          <a:p>
            <a:r>
              <a:rPr lang="en-US" sz="1200" dirty="0"/>
              <a:t>Source: </a:t>
            </a:r>
            <a:r>
              <a:rPr lang="en-US" sz="1200" dirty="0" err="1"/>
              <a:t>HealthView</a:t>
            </a:r>
            <a:r>
              <a:rPr lang="en-US" sz="1200" dirty="0"/>
              <a:t> Services Research, </a:t>
            </a:r>
            <a:r>
              <a:rPr lang="en-US" sz="1200" dirty="0" smtClean="0"/>
              <a:t>2018</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1695836437"/>
              </p:ext>
            </p:extLst>
          </p:nvPr>
        </p:nvGraphicFramePr>
        <p:xfrm>
          <a:off x="540204" y="1592163"/>
          <a:ext cx="5250577" cy="3105914"/>
        </p:xfrm>
        <a:graphic>
          <a:graphicData uri="http://schemas.openxmlformats.org/drawingml/2006/table">
            <a:tbl>
              <a:tblPr firstRow="1" firstCol="1" lastRow="1" lastCol="1" bandRow="1" bandCol="1"/>
              <a:tblGrid>
                <a:gridCol w="3736139">
                  <a:extLst>
                    <a:ext uri="{9D8B030D-6E8A-4147-A177-3AD203B41FA5}">
                      <a16:colId xmlns:a16="http://schemas.microsoft.com/office/drawing/2014/main" val="3565620105"/>
                    </a:ext>
                  </a:extLst>
                </a:gridCol>
                <a:gridCol w="1514438">
                  <a:extLst>
                    <a:ext uri="{9D8B030D-6E8A-4147-A177-3AD203B41FA5}">
                      <a16:colId xmlns:a16="http://schemas.microsoft.com/office/drawing/2014/main" val="2975699616"/>
                    </a:ext>
                  </a:extLst>
                </a:gridCol>
              </a:tblGrid>
              <a:tr h="290642">
                <a:tc gridSpan="2">
                  <a:txBody>
                    <a:bodyPr/>
                    <a:lstStyle/>
                    <a:p>
                      <a:pPr algn="ctr"/>
                      <a:r>
                        <a:rPr lang="en-US" sz="1600" b="1" dirty="0" smtClean="0">
                          <a:solidFill>
                            <a:schemeClr val="bg1"/>
                          </a:solidFill>
                          <a:latin typeface="Calibri" panose="020F0502020204030204" pitchFamily="34" charset="0"/>
                          <a:cs typeface="Calibri" panose="020F0502020204030204" pitchFamily="34" charset="0"/>
                        </a:rPr>
                        <a:t>Female</a:t>
                      </a:r>
                      <a:endParaRPr lang="en-US" sz="1600" b="1"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extLst>
                  <a:ext uri="{0D108BD9-81ED-4DB2-BD59-A6C34878D82A}">
                    <a16:rowId xmlns:a16="http://schemas.microsoft.com/office/drawing/2014/main" val="3143077529"/>
                  </a:ext>
                </a:extLst>
              </a:tr>
              <a:tr h="295376">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algn="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347357"/>
                  </a:ext>
                </a:extLst>
              </a:tr>
              <a:tr h="601663">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Current Age</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defTabSz="914400" rtl="0" eaLnBrk="1" latinLnBrk="0" hangingPunct="1">
                        <a:lnSpc>
                          <a:spcPct val="107000"/>
                        </a:lnSpc>
                        <a:spcBef>
                          <a:spcPts val="0"/>
                        </a:spcBef>
                        <a:spcAft>
                          <a:spcPts val="0"/>
                        </a:spcAft>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55</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7700243"/>
                  </a:ext>
                </a:extLst>
              </a:tr>
              <a:tr h="60166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Life Expectancy</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b="0" kern="1200" dirty="0" smtClean="0">
                          <a:solidFill>
                            <a:schemeClr val="tx1"/>
                          </a:solidFill>
                          <a:latin typeface="Calibri" panose="020F0502020204030204" pitchFamily="34" charset="0"/>
                          <a:ea typeface="+mn-ea"/>
                          <a:cs typeface="Calibri" panose="020F0502020204030204" pitchFamily="34" charset="0"/>
                        </a:rPr>
                        <a:t>89</a:t>
                      </a:r>
                      <a:endParaRPr lang="en-US" sz="16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584889"/>
                  </a:ext>
                </a:extLst>
              </a:tr>
              <a:tr h="601663">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Just Medicare Premiums and Out Of Pocket Costs</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$491,169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9570"/>
                  </a:ext>
                </a:extLst>
              </a:tr>
              <a:tr h="601663">
                <a:tc>
                  <a:txBody>
                    <a:bodyPr/>
                    <a:lstStyle/>
                    <a:p>
                      <a:pPr marL="0" marR="0" algn="l" defTabSz="914400" rtl="0" eaLnBrk="1" latinLnBrk="0" hangingPunct="1">
                        <a:lnSpc>
                          <a:spcPct val="107000"/>
                        </a:lnSpc>
                        <a:spcBef>
                          <a:spcPts val="0"/>
                        </a:spcBef>
                        <a:spcAft>
                          <a:spcPts val="0"/>
                        </a:spcAft>
                      </a:pPr>
                      <a:r>
                        <a:rPr lang="en-US" sz="1600" b="1"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Additional Cost</a:t>
                      </a:r>
                      <a:endParaRPr lang="en-US" sz="1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defTabSz="914400" rtl="0" eaLnBrk="1" latinLnBrk="0" hangingPunct="1">
                        <a:lnSpc>
                          <a:spcPct val="107000"/>
                        </a:lnSpc>
                        <a:spcBef>
                          <a:spcPts val="0"/>
                        </a:spcBef>
                        <a:spcAft>
                          <a:spcPts val="0"/>
                        </a:spcAft>
                      </a:pPr>
                      <a:r>
                        <a:rPr lang="en-US" sz="1600" b="1"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$116,790 </a:t>
                      </a:r>
                      <a:endParaRPr lang="en-US" sz="1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22962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28966072"/>
              </p:ext>
            </p:extLst>
          </p:nvPr>
        </p:nvGraphicFramePr>
        <p:xfrm>
          <a:off x="6374145" y="1592163"/>
          <a:ext cx="5250577" cy="2504251"/>
        </p:xfrm>
        <a:graphic>
          <a:graphicData uri="http://schemas.openxmlformats.org/drawingml/2006/table">
            <a:tbl>
              <a:tblPr firstRow="1" firstCol="1" lastRow="1" lastCol="1" bandRow="1" bandCol="1"/>
              <a:tblGrid>
                <a:gridCol w="3736139">
                  <a:extLst>
                    <a:ext uri="{9D8B030D-6E8A-4147-A177-3AD203B41FA5}">
                      <a16:colId xmlns:a16="http://schemas.microsoft.com/office/drawing/2014/main" val="3565620105"/>
                    </a:ext>
                  </a:extLst>
                </a:gridCol>
                <a:gridCol w="1514438">
                  <a:extLst>
                    <a:ext uri="{9D8B030D-6E8A-4147-A177-3AD203B41FA5}">
                      <a16:colId xmlns:a16="http://schemas.microsoft.com/office/drawing/2014/main" val="2975699616"/>
                    </a:ext>
                  </a:extLst>
                </a:gridCol>
              </a:tblGrid>
              <a:tr h="144302">
                <a:tc gridSpan="2">
                  <a:txBody>
                    <a:bodyPr/>
                    <a:lstStyle/>
                    <a:p>
                      <a:pPr algn="ctr"/>
                      <a:r>
                        <a:rPr lang="en-US" sz="1600" b="1" dirty="0" smtClean="0">
                          <a:solidFill>
                            <a:schemeClr val="bg1"/>
                          </a:solidFill>
                          <a:latin typeface="Calibri" panose="020F0502020204030204" pitchFamily="34" charset="0"/>
                          <a:cs typeface="Calibri" panose="020F0502020204030204" pitchFamily="34" charset="0"/>
                        </a:rPr>
                        <a:t>Male</a:t>
                      </a:r>
                      <a:endParaRPr lang="en-US" sz="1600" b="1"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extLst>
                  <a:ext uri="{0D108BD9-81ED-4DB2-BD59-A6C34878D82A}">
                    <a16:rowId xmlns:a16="http://schemas.microsoft.com/office/drawing/2014/main" val="3143077529"/>
                  </a:ext>
                </a:extLst>
              </a:tr>
              <a:tr h="152072">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algn="r" defTabSz="914400" rtl="0" eaLnBrk="1" latinLnBrk="0" hangingPunct="1">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347357"/>
                  </a:ext>
                </a:extLst>
              </a:tr>
              <a:tr h="601663">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Current Age</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defTabSz="914400" rtl="0" eaLnBrk="1" latinLnBrk="0" hangingPunct="1">
                        <a:lnSpc>
                          <a:spcPct val="107000"/>
                        </a:lnSpc>
                        <a:spcBef>
                          <a:spcPts val="0"/>
                        </a:spcBef>
                        <a:spcAft>
                          <a:spcPts val="0"/>
                        </a:spcAft>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57</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7700243"/>
                  </a:ext>
                </a:extLst>
              </a:tr>
              <a:tr h="60166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Life Expectancy</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b="0" kern="1200" dirty="0" smtClean="0">
                          <a:solidFill>
                            <a:schemeClr val="tx1"/>
                          </a:solidFill>
                          <a:latin typeface="Calibri" panose="020F0502020204030204" pitchFamily="34" charset="0"/>
                          <a:ea typeface="+mn-ea"/>
                          <a:cs typeface="Calibri" panose="020F0502020204030204" pitchFamily="34" charset="0"/>
                        </a:rPr>
                        <a:t>87</a:t>
                      </a:r>
                      <a:endParaRPr lang="en-US" sz="16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584889"/>
                  </a:ext>
                </a:extLst>
              </a:tr>
              <a:tr h="601663">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Just Medicare Premiums and Out Of Pocket Costs</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$374,379 </a:t>
                      </a:r>
                      <a:endPar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4">
                          <a:lumMod val="60000"/>
                          <a:lumOff val="40000"/>
                        </a:schemeClr>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9570"/>
                  </a:ext>
                </a:extLst>
              </a:tr>
            </a:tbl>
          </a:graphicData>
        </a:graphic>
      </p:graphicFrame>
      <p:sp>
        <p:nvSpPr>
          <p:cNvPr id="5" name="Rectangle 4"/>
          <p:cNvSpPr/>
          <p:nvPr/>
        </p:nvSpPr>
        <p:spPr>
          <a:xfrm>
            <a:off x="540204" y="4643588"/>
            <a:ext cx="11084518" cy="1143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74C55"/>
                </a:solidFill>
                <a:ea typeface="Times New Roman" panose="02020603050405020304" pitchFamily="18" charset="0"/>
                <a:cs typeface="Times New Roman" panose="02020603050405020304" pitchFamily="18" charset="0"/>
              </a:rPr>
              <a:t>The woman will spend </a:t>
            </a:r>
            <a:r>
              <a:rPr lang="en-US" sz="2400" dirty="0" smtClean="0">
                <a:solidFill>
                  <a:srgbClr val="474C55"/>
                </a:solidFill>
                <a:ea typeface="Times New Roman" panose="02020603050405020304" pitchFamily="18" charset="0"/>
                <a:cs typeface="Times New Roman" panose="02020603050405020304" pitchFamily="18" charset="0"/>
              </a:rPr>
              <a:t>an </a:t>
            </a:r>
            <a:r>
              <a:rPr lang="en-US" sz="2400" b="1" dirty="0" smtClean="0">
                <a:solidFill>
                  <a:srgbClr val="474C55"/>
                </a:solidFill>
                <a:ea typeface="Times New Roman" panose="02020603050405020304" pitchFamily="18" charset="0"/>
                <a:cs typeface="Times New Roman" panose="02020603050405020304" pitchFamily="18" charset="0"/>
              </a:rPr>
              <a:t>additional </a:t>
            </a:r>
            <a:r>
              <a:rPr lang="en-US" sz="2400" b="1" dirty="0">
                <a:solidFill>
                  <a:srgbClr val="474C55"/>
                </a:solidFill>
                <a:ea typeface="Times New Roman" panose="02020603050405020304" pitchFamily="18" charset="0"/>
                <a:cs typeface="Times New Roman" panose="02020603050405020304" pitchFamily="18" charset="0"/>
              </a:rPr>
              <a:t>$128,600 </a:t>
            </a:r>
            <a:r>
              <a:rPr lang="en-US" sz="2400" dirty="0">
                <a:solidFill>
                  <a:srgbClr val="474C55"/>
                </a:solidFill>
                <a:ea typeface="Times New Roman" panose="02020603050405020304" pitchFamily="18" charset="0"/>
                <a:cs typeface="Times New Roman" panose="02020603050405020304" pitchFamily="18" charset="0"/>
              </a:rPr>
              <a:t>in her last 4 years of life while she is alone.  That does not include Long Term Care which she is likely to need!</a:t>
            </a:r>
            <a:endParaRPr lang="en-US" sz="2400" dirty="0">
              <a:solidFill>
                <a:srgbClr val="474C55"/>
              </a:solidFill>
              <a:ea typeface="Calibri" panose="020F0502020204030204" pitchFamily="34" charset="0"/>
              <a:cs typeface="Times New Roman" panose="02020603050405020304" pitchFamily="18" charset="0"/>
            </a:endParaRPr>
          </a:p>
        </p:txBody>
      </p:sp>
      <p:sp>
        <p:nvSpPr>
          <p:cNvPr id="12" name="Rectangle 11"/>
          <p:cNvSpPr/>
          <p:nvPr/>
        </p:nvSpPr>
        <p:spPr>
          <a:xfrm>
            <a:off x="5838" y="6034697"/>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Match financial health to healthcare needs</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1282722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22</a:t>
            </a:fld>
            <a:endParaRPr lang="en-US" dirty="0">
              <a:solidFill>
                <a:srgbClr val="474C55"/>
              </a:solidFill>
            </a:endParaRPr>
          </a:p>
        </p:txBody>
      </p:sp>
      <p:sp>
        <p:nvSpPr>
          <p:cNvPr id="4" name="Text Placeholder 3"/>
          <p:cNvSpPr>
            <a:spLocks noGrp="1"/>
          </p:cNvSpPr>
          <p:nvPr>
            <p:ph type="body" sz="quarter" idx="12"/>
          </p:nvPr>
        </p:nvSpPr>
        <p:spPr/>
        <p:txBody>
          <a:bodyPr/>
          <a:lstStyle/>
          <a:p>
            <a:endParaRPr lang="en-US"/>
          </a:p>
        </p:txBody>
      </p:sp>
      <p:sp>
        <p:nvSpPr>
          <p:cNvPr id="6" name="Text Placeholder 5"/>
          <p:cNvSpPr>
            <a:spLocks noGrp="1"/>
          </p:cNvSpPr>
          <p:nvPr>
            <p:ph type="body" sz="quarter" idx="16"/>
          </p:nvPr>
        </p:nvSpPr>
        <p:spPr>
          <a:xfrm>
            <a:off x="390525" y="6355287"/>
            <a:ext cx="11414185" cy="200055"/>
          </a:xfrm>
        </p:spPr>
        <p:txBody>
          <a:bodyPr/>
          <a:lstStyle/>
          <a:p>
            <a:r>
              <a:rPr lang="en-US" dirty="0"/>
              <a:t>Source: Jim Benton </a:t>
            </a:r>
            <a:r>
              <a:rPr lang="en-US" dirty="0" smtClean="0"/>
              <a:t>Design</a:t>
            </a:r>
            <a:endParaRPr lang="en-US" dirty="0"/>
          </a:p>
        </p:txBody>
      </p:sp>
      <p:pic>
        <p:nvPicPr>
          <p:cNvPr id="7" name="Content Placeholder 6"/>
          <p:cNvPicPr>
            <a:picLocks noChangeAspect="1"/>
          </p:cNvPicPr>
          <p:nvPr/>
        </p:nvPicPr>
        <p:blipFill>
          <a:blip r:embed="rId3" cstate="email">
            <a:extLst>
              <a:ext uri="{BEBA8EAE-BF5A-486C-A8C5-ECC9F3942E4B}">
                <a14:imgProps xmlns:a14="http://schemas.microsoft.com/office/drawing/2010/main">
                  <a14:imgLayer r:embed="rId4">
                    <a14:imgEffect>
                      <a14:backgroundRemoval t="154" b="99076" l="719" r="97431">
                        <a14:foregroundMark x1="3700" y1="5547" x2="70092" y2="3236"/>
                        <a14:foregroundMark x1="3289" y1="5855" x2="2672" y2="92450"/>
                        <a14:foregroundMark x1="3700" y1="93683" x2="95067" y2="93991"/>
                        <a14:foregroundMark x1="96095" y1="95686" x2="80678" y2="95994"/>
                        <a14:foregroundMark x1="96506" y1="96764" x2="93628" y2="96610"/>
                        <a14:backgroundMark x1="54368" y1="98151" x2="99383" y2="98613"/>
                        <a14:backgroundMark x1="40699" y1="97843" x2="1439" y2="97843"/>
                        <a14:backgroundMark x1="1233" y1="94453" x2="1644" y2="22342"/>
                        <a14:backgroundMark x1="66187" y1="1541" x2="80987" y2="0"/>
                      </a14:backgroundRemoval>
                    </a14:imgEffect>
                  </a14:imgLayer>
                </a14:imgProps>
              </a:ext>
              <a:ext uri="{28A0092B-C50C-407E-A947-70E740481C1C}">
                <a14:useLocalDpi xmlns:a14="http://schemas.microsoft.com/office/drawing/2010/main"/>
              </a:ext>
            </a:extLst>
          </a:blip>
          <a:stretch>
            <a:fillRect/>
          </a:stretch>
        </p:blipFill>
        <p:spPr>
          <a:xfrm>
            <a:off x="1672590" y="944147"/>
            <a:ext cx="7776210" cy="5186687"/>
          </a:xfrm>
          <a:prstGeom prst="rect">
            <a:avLst/>
          </a:prstGeom>
        </p:spPr>
      </p:pic>
      <p:sp>
        <p:nvSpPr>
          <p:cNvPr id="9" name="Text Placeholder 8"/>
          <p:cNvSpPr>
            <a:spLocks noGrp="1"/>
          </p:cNvSpPr>
          <p:nvPr>
            <p:ph type="body" sz="quarter" idx="12"/>
          </p:nvPr>
        </p:nvSpPr>
        <p:spPr/>
        <p:txBody>
          <a:bodyPr/>
          <a:lstStyle/>
          <a:p>
            <a:endParaRPr lang="en-US"/>
          </a:p>
        </p:txBody>
      </p:sp>
      <p:sp>
        <p:nvSpPr>
          <p:cNvPr id="8" name="Title 1"/>
          <p:cNvSpPr>
            <a:spLocks noGrp="1"/>
          </p:cNvSpPr>
          <p:nvPr>
            <p:ph type="title"/>
          </p:nvPr>
        </p:nvSpPr>
        <p:spPr>
          <a:xfrm>
            <a:off x="342624" y="83511"/>
            <a:ext cx="10103126" cy="935667"/>
          </a:xfrm>
        </p:spPr>
        <p:txBody>
          <a:bodyPr vert="horz" lIns="36576" tIns="0" rIns="36576" bIns="0" rtlCol="0" anchor="b">
            <a:noAutofit/>
          </a:bodyPr>
          <a:lstStyle/>
          <a:p>
            <a:r>
              <a:rPr lang="en-US" dirty="0" smtClean="0"/>
              <a:t>You can let life happen…</a:t>
            </a:r>
            <a:endParaRPr lang="en-US" dirty="0"/>
          </a:p>
        </p:txBody>
      </p:sp>
      <p:sp>
        <p:nvSpPr>
          <p:cNvPr id="10" name="Rectangle 9"/>
          <p:cNvSpPr/>
          <p:nvPr/>
        </p:nvSpPr>
        <p:spPr>
          <a:xfrm>
            <a:off x="5838" y="6034697"/>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A woman’s greatest strength is knowing when to get help</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369278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r>
              <a:rPr lang="en-US" smtClean="0"/>
              <a:t>you can make </a:t>
            </a:r>
            <a:r>
              <a:rPr lang="en-US" dirty="0" smtClean="0"/>
              <a:t>it happen! </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23</a:t>
            </a:fld>
            <a:endParaRPr lang="en-US" dirty="0">
              <a:solidFill>
                <a:srgbClr val="474C55"/>
              </a:solidFill>
            </a:endParaRPr>
          </a:p>
        </p:txBody>
      </p:sp>
      <p:sp>
        <p:nvSpPr>
          <p:cNvPr id="4" name="Text Placeholder 3"/>
          <p:cNvSpPr>
            <a:spLocks noGrp="1"/>
          </p:cNvSpPr>
          <p:nvPr>
            <p:ph type="body" sz="quarter" idx="11"/>
          </p:nvPr>
        </p:nvSpPr>
        <p:spPr>
          <a:xfrm>
            <a:off x="10556178" y="6591925"/>
            <a:ext cx="867531" cy="130175"/>
          </a:xfrm>
        </p:spPr>
        <p:txBody>
          <a:bodyPr/>
          <a:lstStyle/>
          <a:p>
            <a:r>
              <a:rPr lang="en-US" dirty="0" smtClean="0"/>
              <a:t>40389.2</a:t>
            </a:r>
            <a:endParaRPr lang="en-US" dirty="0"/>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342900" y="1534012"/>
            <a:ext cx="11461810" cy="3905685"/>
          </a:xfrm>
        </p:spPr>
        <p:txBody>
          <a:bodyPr/>
          <a:lstStyle/>
          <a:p>
            <a:pPr marL="0" indent="0">
              <a:buNone/>
            </a:pPr>
            <a:r>
              <a:rPr lang="en-US" sz="3600" i="1" dirty="0" smtClean="0">
                <a:latin typeface="+mn-lt"/>
              </a:rPr>
              <a:t>"I </a:t>
            </a:r>
            <a:r>
              <a:rPr lang="en-US" sz="3600" i="1" dirty="0">
                <a:latin typeface="+mn-lt"/>
              </a:rPr>
              <a:t>do believe 50 is the new 40 and 60 is the new 50. Hell, maybe 60 can be the new 40, I don't know. I believe that when we give ourselves permission, we can live with an excitement and heat and passion that most women in previous generations were unable to attain</a:t>
            </a:r>
            <a:r>
              <a:rPr lang="en-US" sz="3600" i="1" dirty="0" smtClean="0">
                <a:latin typeface="+mn-lt"/>
              </a:rPr>
              <a:t>."</a:t>
            </a:r>
            <a:endParaRPr lang="en-US" sz="3600" i="1" dirty="0">
              <a:latin typeface="+mn-lt"/>
            </a:endParaRPr>
          </a:p>
          <a:p>
            <a:pPr marL="0" indent="0">
              <a:buNone/>
            </a:pPr>
            <a:r>
              <a:rPr lang="en-US" sz="3200" dirty="0" smtClean="0"/>
              <a:t/>
            </a:r>
            <a:br>
              <a:rPr lang="en-US" sz="3200" dirty="0" smtClean="0"/>
            </a:br>
            <a:r>
              <a:rPr lang="en-US" sz="3200" dirty="0" smtClean="0"/>
              <a:t>– Marianne Williamson </a:t>
            </a:r>
            <a:endParaRPr lang="en-US" sz="3200" dirty="0"/>
          </a:p>
        </p:txBody>
      </p:sp>
      <p:sp>
        <p:nvSpPr>
          <p:cNvPr id="7" name="Text Placeholder 6"/>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17702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dirty="0"/>
              <a:t>You</a:t>
            </a:r>
            <a:br>
              <a:rPr lang="en-US" dirty="0"/>
            </a:br>
            <a:r>
              <a:rPr lang="en-US" dirty="0" smtClean="0"/>
              <a:t>1-800-343-2829</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9222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6020"/>
            <a:ext cx="10103126" cy="540719"/>
          </a:xfrm>
        </p:spPr>
        <p:txBody>
          <a:bodyPr/>
          <a:lstStyle/>
          <a:p>
            <a:r>
              <a:rPr lang="en-US" dirty="0" smtClean="0"/>
              <a:t>Methodology for Participant Assumptions (slides 13 and 15) </a:t>
            </a:r>
            <a:endParaRPr lang="en-US" dirty="0"/>
          </a:p>
        </p:txBody>
      </p:sp>
      <p:sp>
        <p:nvSpPr>
          <p:cNvPr id="3" name="Slide Number Placeholder 2"/>
          <p:cNvSpPr>
            <a:spLocks noGrp="1"/>
          </p:cNvSpPr>
          <p:nvPr>
            <p:ph type="sldNum" sz="quarter" idx="10"/>
          </p:nvPr>
        </p:nvSpPr>
        <p:spPr>
          <a:xfrm>
            <a:off x="11425881" y="6591925"/>
            <a:ext cx="378829" cy="129550"/>
          </a:xfrm>
        </p:spPr>
        <p:txBody>
          <a:bodyPr/>
          <a:lstStyle/>
          <a:p>
            <a:fld id="{496F6AEA-BFCE-644B-B5DE-06784F16BF6E}" type="slidenum">
              <a:rPr lang="en-US" smtClean="0">
                <a:solidFill>
                  <a:srgbClr val="474C55"/>
                </a:solidFill>
              </a:rPr>
              <a:pPr/>
              <a:t>25</a:t>
            </a:fld>
            <a:endParaRPr lang="en-US" dirty="0">
              <a:solidFill>
                <a:srgbClr val="474C55"/>
              </a:solidFill>
            </a:endParaRPr>
          </a:p>
        </p:txBody>
      </p:sp>
      <p:sp>
        <p:nvSpPr>
          <p:cNvPr id="4" name="Content Placeholder 3"/>
          <p:cNvSpPr>
            <a:spLocks noGrp="1"/>
          </p:cNvSpPr>
          <p:nvPr>
            <p:ph sz="quarter" idx="11"/>
          </p:nvPr>
        </p:nvSpPr>
        <p:spPr>
          <a:xfrm>
            <a:off x="390525" y="6377554"/>
            <a:ext cx="11414185" cy="176972"/>
          </a:xfrm>
        </p:spPr>
        <p:txBody>
          <a:bodyPr/>
          <a:lstStyle/>
          <a:p>
            <a:r>
              <a:rPr lang="en-US" dirty="0" smtClean="0"/>
              <a:t>*</a:t>
            </a:r>
            <a:r>
              <a:rPr lang="en-US" dirty="0"/>
              <a:t>The scenario is using a 6.5% market return to show the affect that a 1% difference in market return can have on your overall portfolio balance.</a:t>
            </a:r>
          </a:p>
        </p:txBody>
      </p:sp>
      <p:sp>
        <p:nvSpPr>
          <p:cNvPr id="5" name="Text Placeholder 4"/>
          <p:cNvSpPr>
            <a:spLocks noGrp="1"/>
          </p:cNvSpPr>
          <p:nvPr>
            <p:ph type="body" sz="quarter" idx="12"/>
          </p:nvPr>
        </p:nvSpPr>
        <p:spPr>
          <a:xfrm>
            <a:off x="10540155" y="6628881"/>
            <a:ext cx="1051210" cy="138499"/>
          </a:xfrm>
        </p:spPr>
        <p:txBody>
          <a:bodyPr/>
          <a:lstStyle/>
          <a:p>
            <a:r>
              <a:rPr lang="en-US" dirty="0" smtClean="0"/>
              <a:t>40001.1.</a:t>
            </a:r>
            <a:endParaRPr lang="en-US" dirty="0"/>
          </a:p>
        </p:txBody>
      </p:sp>
      <p:sp>
        <p:nvSpPr>
          <p:cNvPr id="6" name="Text Placeholder 5"/>
          <p:cNvSpPr>
            <a:spLocks noGrp="1"/>
          </p:cNvSpPr>
          <p:nvPr>
            <p:ph type="body" sz="quarter" idx="15"/>
          </p:nvPr>
        </p:nvSpPr>
        <p:spPr/>
        <p:txBody>
          <a:bodyPr/>
          <a:lstStyle/>
          <a:p>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2858033384"/>
              </p:ext>
            </p:extLst>
          </p:nvPr>
        </p:nvGraphicFramePr>
        <p:xfrm>
          <a:off x="381001" y="928172"/>
          <a:ext cx="11423709" cy="5660398"/>
        </p:xfrm>
        <a:graphic>
          <a:graphicData uri="http://schemas.openxmlformats.org/drawingml/2006/table">
            <a:tbl>
              <a:tblPr>
                <a:tableStyleId>{5C22544A-7EE6-4342-B048-85BDC9FD1C3A}</a:tableStyleId>
              </a:tblPr>
              <a:tblGrid>
                <a:gridCol w="3186793">
                  <a:extLst>
                    <a:ext uri="{9D8B030D-6E8A-4147-A177-3AD203B41FA5}">
                      <a16:colId xmlns:a16="http://schemas.microsoft.com/office/drawing/2014/main" val="20000"/>
                    </a:ext>
                  </a:extLst>
                </a:gridCol>
                <a:gridCol w="1237644">
                  <a:extLst>
                    <a:ext uri="{9D8B030D-6E8A-4147-A177-3AD203B41FA5}">
                      <a16:colId xmlns:a16="http://schemas.microsoft.com/office/drawing/2014/main" val="20001"/>
                    </a:ext>
                  </a:extLst>
                </a:gridCol>
                <a:gridCol w="1484403">
                  <a:extLst>
                    <a:ext uri="{9D8B030D-6E8A-4147-A177-3AD203B41FA5}">
                      <a16:colId xmlns:a16="http://schemas.microsoft.com/office/drawing/2014/main" val="20002"/>
                    </a:ext>
                  </a:extLst>
                </a:gridCol>
                <a:gridCol w="1239293">
                  <a:extLst>
                    <a:ext uri="{9D8B030D-6E8A-4147-A177-3AD203B41FA5}">
                      <a16:colId xmlns:a16="http://schemas.microsoft.com/office/drawing/2014/main" val="20003"/>
                    </a:ext>
                  </a:extLst>
                </a:gridCol>
                <a:gridCol w="1974029">
                  <a:extLst>
                    <a:ext uri="{9D8B030D-6E8A-4147-A177-3AD203B41FA5}">
                      <a16:colId xmlns:a16="http://schemas.microsoft.com/office/drawing/2014/main" val="20004"/>
                    </a:ext>
                  </a:extLst>
                </a:gridCol>
                <a:gridCol w="2301547">
                  <a:extLst>
                    <a:ext uri="{9D8B030D-6E8A-4147-A177-3AD203B41FA5}">
                      <a16:colId xmlns:a16="http://schemas.microsoft.com/office/drawing/2014/main" val="20005"/>
                    </a:ext>
                  </a:extLst>
                </a:gridCol>
              </a:tblGrid>
              <a:tr h="131591">
                <a:tc>
                  <a:txBody>
                    <a:bodyPr/>
                    <a:lstStyle/>
                    <a:p>
                      <a:pPr algn="l" fontAlgn="ct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Scenario 1</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Scenario 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Scenario 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Scenario 4</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Scenario 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8212">
                <a:tc>
                  <a:txBody>
                    <a:bodyPr/>
                    <a:lstStyle/>
                    <a:p>
                      <a:pPr algn="l" fontAlgn="ctr"/>
                      <a:r>
                        <a:rPr lang="en-US" sz="900" u="none" strike="noStrike">
                          <a:solidFill>
                            <a:srgbClr val="000000"/>
                          </a:solidFill>
                          <a:effectLst/>
                          <a:latin typeface="+mn-lt"/>
                        </a:rPr>
                        <a:t>Scenario Name</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Base Case</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Invest at 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Stops Investing</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b="0" i="0" u="none" strike="noStrike" dirty="0" smtClean="0">
                          <a:solidFill>
                            <a:srgbClr val="000000"/>
                          </a:solidFill>
                          <a:effectLst/>
                          <a:latin typeface="+mn-lt"/>
                        </a:rPr>
                        <a:t>6.5%</a:t>
                      </a:r>
                      <a:r>
                        <a:rPr lang="en-US" sz="900" b="0" i="0" u="none" strike="noStrike" baseline="0" dirty="0" smtClean="0">
                          <a:solidFill>
                            <a:srgbClr val="000000"/>
                          </a:solidFill>
                          <a:effectLst/>
                          <a:latin typeface="+mn-lt"/>
                        </a:rPr>
                        <a:t> Market Return*</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Takes a </a:t>
                      </a:r>
                      <a:r>
                        <a:rPr lang="en-US" sz="900" u="none" strike="noStrike" dirty="0" smtClean="0">
                          <a:solidFill>
                            <a:srgbClr val="000000"/>
                          </a:solidFill>
                          <a:effectLst/>
                          <a:latin typeface="+mn-lt"/>
                        </a:rPr>
                        <a:t>Loan*</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066">
                <a:tc>
                  <a:txBody>
                    <a:bodyPr/>
                    <a:lstStyle/>
                    <a:p>
                      <a:pPr algn="l" fontAlgn="ctr"/>
                      <a:r>
                        <a:rPr lang="en-US" sz="900" u="none" strike="noStrike" dirty="0">
                          <a:solidFill>
                            <a:srgbClr val="000000"/>
                          </a:solidFill>
                          <a:effectLst/>
                          <a:latin typeface="+mn-lt"/>
                        </a:rPr>
                        <a:t>Scenario Description</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a:t>
                      </a:r>
                      <a:r>
                        <a:rPr lang="en-US" sz="900" u="none" strike="noStrike" dirty="0" smtClean="0">
                          <a:solidFill>
                            <a:srgbClr val="000000"/>
                          </a:solidFill>
                          <a:effectLst/>
                          <a:latin typeface="+mn-lt"/>
                        </a:rPr>
                        <a:t>Contribute </a:t>
                      </a:r>
                      <a:r>
                        <a:rPr lang="en-US" sz="900" u="none" strike="noStrike" dirty="0">
                          <a:solidFill>
                            <a:srgbClr val="000000"/>
                          </a:solidFill>
                          <a:effectLst/>
                          <a:latin typeface="+mn-lt"/>
                        </a:rPr>
                        <a:t>every year when working.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Employee invests at 3% with no escalation.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Stop contributing between the ages of 26-30. 3% investment with no escalation.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Investor allocates to </a:t>
                      </a:r>
                      <a:r>
                        <a:rPr lang="en-US" sz="900" u="none" strike="noStrike" dirty="0" smtClean="0">
                          <a:solidFill>
                            <a:srgbClr val="000000"/>
                          </a:solidFill>
                          <a:effectLst/>
                          <a:latin typeface="+mn-lt"/>
                        </a:rPr>
                        <a:t>a </a:t>
                      </a:r>
                      <a:r>
                        <a:rPr lang="en-US" sz="900" u="none" strike="noStrike" dirty="0">
                          <a:solidFill>
                            <a:srgbClr val="000000"/>
                          </a:solidFill>
                          <a:effectLst/>
                          <a:latin typeface="+mn-lt"/>
                        </a:rPr>
                        <a:t>portfolio that is expected to return 1% less per year. Stop contributing between the ages of 26-30. 3% investment with no escalation.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Investor takes a loan at age 40 and pays it back at 45. Investor allocates to a </a:t>
                      </a:r>
                      <a:r>
                        <a:rPr lang="en-US" sz="900" u="none" strike="noStrike" dirty="0" smtClean="0">
                          <a:solidFill>
                            <a:srgbClr val="000000"/>
                          </a:solidFill>
                          <a:effectLst/>
                          <a:latin typeface="+mn-lt"/>
                        </a:rPr>
                        <a:t>portfolio </a:t>
                      </a:r>
                      <a:r>
                        <a:rPr lang="en-US" sz="900" u="none" strike="noStrike" dirty="0">
                          <a:solidFill>
                            <a:srgbClr val="000000"/>
                          </a:solidFill>
                          <a:effectLst/>
                          <a:latin typeface="+mn-lt"/>
                        </a:rPr>
                        <a:t>that is expected to return 1% less per year. Stop contributing between the ages of 26-30. 3% investment with no escalation.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8212">
                <a:tc>
                  <a:txBody>
                    <a:bodyPr/>
                    <a:lstStyle/>
                    <a:p>
                      <a:pPr algn="l" fontAlgn="ctr"/>
                      <a:r>
                        <a:rPr lang="en-US" sz="900" u="none" strike="noStrike">
                          <a:solidFill>
                            <a:srgbClr val="000000"/>
                          </a:solidFill>
                          <a:effectLst/>
                          <a:latin typeface="+mn-lt"/>
                        </a:rPr>
                        <a:t>Retirement Age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8212">
                <a:tc>
                  <a:txBody>
                    <a:bodyPr/>
                    <a:lstStyle/>
                    <a:p>
                      <a:pPr algn="l" fontAlgn="ctr"/>
                      <a:r>
                        <a:rPr lang="en-US" sz="900" u="none" strike="noStrike">
                          <a:solidFill>
                            <a:srgbClr val="000000"/>
                          </a:solidFill>
                          <a:effectLst/>
                          <a:latin typeface="+mn-lt"/>
                        </a:rPr>
                        <a:t>Age Contributions Begin</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22</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8212">
                <a:tc>
                  <a:txBody>
                    <a:bodyPr/>
                    <a:lstStyle/>
                    <a:p>
                      <a:pPr algn="l" fontAlgn="ctr"/>
                      <a:r>
                        <a:rPr lang="en-US" sz="900" u="none" strike="noStrike">
                          <a:solidFill>
                            <a:srgbClr val="000000"/>
                          </a:solidFill>
                          <a:effectLst/>
                          <a:latin typeface="+mn-lt"/>
                        </a:rPr>
                        <a:t>Age Contributions Stop (Equal to retirement age if not)</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6427">
                <a:tc>
                  <a:txBody>
                    <a:bodyPr/>
                    <a:lstStyle/>
                    <a:p>
                      <a:pPr algn="l" fontAlgn="ctr"/>
                      <a:r>
                        <a:rPr lang="en-US" sz="900" u="none" strike="noStrike" dirty="0">
                          <a:solidFill>
                            <a:srgbClr val="000000"/>
                          </a:solidFill>
                          <a:effectLst/>
                          <a:latin typeface="+mn-lt"/>
                        </a:rPr>
                        <a:t>Age Contributions Started Up Again (Equal to retirement age if not, assumed to be max </a:t>
                      </a:r>
                      <a:r>
                        <a:rPr lang="en-US" sz="900" u="none" strike="noStrike" dirty="0" err="1">
                          <a:solidFill>
                            <a:srgbClr val="000000"/>
                          </a:solidFill>
                          <a:effectLst/>
                          <a:latin typeface="+mn-lt"/>
                        </a:rPr>
                        <a:t>contrib</a:t>
                      </a:r>
                      <a:r>
                        <a:rPr lang="en-US" sz="900" u="none" strike="noStrike" dirty="0">
                          <a:solidFill>
                            <a:srgbClr val="000000"/>
                          </a:solidFill>
                          <a:effectLst/>
                          <a:latin typeface="+mn-lt"/>
                        </a:rPr>
                        <a:t> here)</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5226">
                <a:tc>
                  <a:txBody>
                    <a:bodyPr/>
                    <a:lstStyle/>
                    <a:p>
                      <a:pPr algn="l" fontAlgn="ctr"/>
                      <a:r>
                        <a:rPr lang="en-US" sz="900" u="none" strike="noStrike" dirty="0">
                          <a:solidFill>
                            <a:srgbClr val="000000"/>
                          </a:solidFill>
                          <a:effectLst/>
                          <a:latin typeface="+mn-lt"/>
                        </a:rPr>
                        <a:t>Starting Salary</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a:t>
                      </a:r>
                      <a:r>
                        <a:rPr lang="en-US" sz="900" u="none" strike="noStrike" dirty="0" smtClean="0">
                          <a:solidFill>
                            <a:srgbClr val="000000"/>
                          </a:solidFill>
                          <a:effectLst/>
                          <a:latin typeface="+mn-lt"/>
                        </a:rPr>
                        <a:t>$35,000 </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 </a:t>
                      </a:r>
                      <a:r>
                        <a:rPr lang="en-US" sz="900" u="none" strike="noStrike" dirty="0" smtClean="0">
                          <a:solidFill>
                            <a:srgbClr val="000000"/>
                          </a:solidFill>
                          <a:effectLst/>
                          <a:latin typeface="+mn-lt"/>
                        </a:rPr>
                        <a:t>$35,000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smtClean="0">
                          <a:solidFill>
                            <a:srgbClr val="000000"/>
                          </a:solidFill>
                          <a:effectLst/>
                          <a:latin typeface="+mn-lt"/>
                        </a:rPr>
                        <a:t> $35,000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smtClean="0">
                          <a:solidFill>
                            <a:srgbClr val="000000"/>
                          </a:solidFill>
                          <a:effectLst/>
                          <a:latin typeface="+mn-lt"/>
                        </a:rPr>
                        <a:t> $35,000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smtClean="0">
                          <a:solidFill>
                            <a:srgbClr val="000000"/>
                          </a:solidFill>
                          <a:effectLst/>
                          <a:latin typeface="+mn-lt"/>
                        </a:rPr>
                        <a:t> $35,000 </a:t>
                      </a:r>
                      <a:endParaRPr lang="en-US" sz="900" b="1"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6427">
                <a:tc>
                  <a:txBody>
                    <a:bodyPr/>
                    <a:lstStyle/>
                    <a:p>
                      <a:pPr algn="l" fontAlgn="ctr"/>
                      <a:r>
                        <a:rPr lang="en-US" sz="900" u="none" strike="noStrike" dirty="0">
                          <a:solidFill>
                            <a:srgbClr val="000000"/>
                          </a:solidFill>
                          <a:effectLst/>
                          <a:latin typeface="+mn-lt"/>
                        </a:rPr>
                        <a:t>Starting Quarterly Salary</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8,750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8,750 </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8,750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8,750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8,750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38212">
                <a:tc>
                  <a:txBody>
                    <a:bodyPr/>
                    <a:lstStyle/>
                    <a:p>
                      <a:pPr algn="l" fontAlgn="ctr"/>
                      <a:r>
                        <a:rPr lang="en-US" sz="900" u="none" strike="noStrike">
                          <a:solidFill>
                            <a:srgbClr val="000000"/>
                          </a:solidFill>
                          <a:effectLst/>
                          <a:latin typeface="+mn-lt"/>
                        </a:rPr>
                        <a:t>Starting Salary Age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8212">
                <a:tc>
                  <a:txBody>
                    <a:bodyPr/>
                    <a:lstStyle/>
                    <a:p>
                      <a:pPr algn="l" fontAlgn="ctr"/>
                      <a:r>
                        <a:rPr lang="en-US" sz="900" u="none" strike="noStrike">
                          <a:solidFill>
                            <a:srgbClr val="000000"/>
                          </a:solidFill>
                          <a:effectLst/>
                          <a:latin typeface="+mn-lt"/>
                        </a:rPr>
                        <a:t>Wage Growth</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6427">
                <a:tc>
                  <a:txBody>
                    <a:bodyPr/>
                    <a:lstStyle/>
                    <a:p>
                      <a:pPr algn="l" fontAlgn="ctr"/>
                      <a:r>
                        <a:rPr lang="en-US" sz="900" u="none" strike="noStrike">
                          <a:solidFill>
                            <a:srgbClr val="000000"/>
                          </a:solidFill>
                          <a:effectLst/>
                          <a:latin typeface="+mn-lt"/>
                        </a:rPr>
                        <a:t>Salary During Retirement</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   </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 $                                                                                                         -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38212">
                <a:tc>
                  <a:txBody>
                    <a:bodyPr/>
                    <a:lstStyle/>
                    <a:p>
                      <a:pPr algn="l" fontAlgn="ctr"/>
                      <a:r>
                        <a:rPr lang="en-US" sz="900" u="none" strike="noStrike">
                          <a:solidFill>
                            <a:srgbClr val="000000"/>
                          </a:solidFill>
                          <a:effectLst/>
                          <a:latin typeface="+mn-lt"/>
                        </a:rPr>
                        <a:t>Asset Allocation While Working (Select from dropdown)</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l" fontAlgn="ct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38212">
                <a:tc>
                  <a:txBody>
                    <a:bodyPr/>
                    <a:lstStyle/>
                    <a:p>
                      <a:pPr algn="l" fontAlgn="ctr"/>
                      <a:r>
                        <a:rPr lang="en-US" sz="900" u="none" strike="noStrike">
                          <a:solidFill>
                            <a:srgbClr val="000000"/>
                          </a:solidFill>
                          <a:effectLst/>
                          <a:latin typeface="+mn-lt"/>
                        </a:rPr>
                        <a:t>Portfolio</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7.50%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7.50%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7.50%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38212">
                <a:tc>
                  <a:txBody>
                    <a:bodyPr/>
                    <a:lstStyle/>
                    <a:p>
                      <a:pPr algn="l" fontAlgn="ctr"/>
                      <a:r>
                        <a:rPr lang="en-US" sz="900" u="none" strike="noStrike">
                          <a:solidFill>
                            <a:srgbClr val="000000"/>
                          </a:solidFill>
                          <a:effectLst/>
                          <a:latin typeface="+mn-lt"/>
                        </a:rPr>
                        <a:t>Rebalancing Frequency</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Quarterly</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Quarterly</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Quarterly</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Quarterly</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Quarterly</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38212">
                <a:tc>
                  <a:txBody>
                    <a:bodyPr/>
                    <a:lstStyle/>
                    <a:p>
                      <a:pPr algn="l" fontAlgn="ctr"/>
                      <a:r>
                        <a:rPr lang="en-US" sz="900" u="none" strike="noStrike">
                          <a:solidFill>
                            <a:srgbClr val="000000"/>
                          </a:solidFill>
                          <a:effectLst/>
                          <a:latin typeface="+mn-lt"/>
                        </a:rPr>
                        <a:t>Fees</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38212">
                <a:tc>
                  <a:txBody>
                    <a:bodyPr/>
                    <a:lstStyle/>
                    <a:p>
                      <a:pPr algn="l" fontAlgn="ctr"/>
                      <a:r>
                        <a:rPr lang="en-US" sz="900" u="none" strike="noStrike">
                          <a:solidFill>
                            <a:srgbClr val="000000"/>
                          </a:solidFill>
                          <a:effectLst/>
                          <a:latin typeface="+mn-lt"/>
                        </a:rPr>
                        <a:t>Fees Applied</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(Year end)</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(Year end)</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(Year end)</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(Year end)</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(Year end)</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38212">
                <a:tc>
                  <a:txBody>
                    <a:bodyPr/>
                    <a:lstStyle/>
                    <a:p>
                      <a:pPr algn="l" fontAlgn="ctr"/>
                      <a:r>
                        <a:rPr lang="en-US" sz="900" u="none" strike="noStrike">
                          <a:solidFill>
                            <a:srgbClr val="000000"/>
                          </a:solidFill>
                          <a:effectLst/>
                          <a:latin typeface="+mn-lt"/>
                        </a:rPr>
                        <a:t>Employer Match (What % does the employer match of the employee?)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6427">
                <a:tc>
                  <a:txBody>
                    <a:bodyPr/>
                    <a:lstStyle/>
                    <a:p>
                      <a:pPr algn="l" fontAlgn="ctr"/>
                      <a:r>
                        <a:rPr lang="en-US" sz="900" u="none" strike="noStrike">
                          <a:solidFill>
                            <a:srgbClr val="000000"/>
                          </a:solidFill>
                          <a:effectLst/>
                          <a:latin typeface="+mn-lt"/>
                        </a:rPr>
                        <a:t>Employer Max Match (What is the max % the employer would contribute?)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38212">
                <a:tc>
                  <a:txBody>
                    <a:bodyPr/>
                    <a:lstStyle/>
                    <a:p>
                      <a:pPr algn="l" fontAlgn="ctr"/>
                      <a:r>
                        <a:rPr lang="en-US" sz="900" u="none" strike="noStrike">
                          <a:solidFill>
                            <a:srgbClr val="000000"/>
                          </a:solidFill>
                          <a:effectLst/>
                          <a:latin typeface="+mn-lt"/>
                        </a:rPr>
                        <a:t>Starting Employee Contribution</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6%</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38212">
                <a:tc>
                  <a:txBody>
                    <a:bodyPr/>
                    <a:lstStyle/>
                    <a:p>
                      <a:pPr algn="l" fontAlgn="ctr"/>
                      <a:r>
                        <a:rPr lang="en-US" sz="900" u="none" strike="noStrike">
                          <a:solidFill>
                            <a:srgbClr val="000000"/>
                          </a:solidFill>
                          <a:effectLst/>
                          <a:latin typeface="+mn-lt"/>
                        </a:rPr>
                        <a:t>Contribution Growth</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38212">
                <a:tc>
                  <a:txBody>
                    <a:bodyPr/>
                    <a:lstStyle/>
                    <a:p>
                      <a:pPr algn="l" fontAlgn="ctr"/>
                      <a:r>
                        <a:rPr lang="en-US" sz="900" u="none" strike="noStrike">
                          <a:solidFill>
                            <a:srgbClr val="000000"/>
                          </a:solidFill>
                          <a:effectLst/>
                          <a:latin typeface="+mn-lt"/>
                        </a:rPr>
                        <a:t>Contribution Growth Rate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until hitting max.</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until hitting max.</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until hitting max.</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until hitting max.</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Annually, until hitting max.</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38212">
                <a:tc>
                  <a:txBody>
                    <a:bodyPr/>
                    <a:lstStyle/>
                    <a:p>
                      <a:pPr algn="l" fontAlgn="ctr"/>
                      <a:r>
                        <a:rPr lang="en-US" sz="900" u="none" strike="noStrike">
                          <a:solidFill>
                            <a:srgbClr val="000000"/>
                          </a:solidFill>
                          <a:effectLst/>
                          <a:latin typeface="+mn-lt"/>
                        </a:rPr>
                        <a:t>Contribution Max</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38212">
                <a:tc>
                  <a:txBody>
                    <a:bodyPr/>
                    <a:lstStyle/>
                    <a:p>
                      <a:pPr algn="l" fontAlgn="ctr"/>
                      <a:r>
                        <a:rPr lang="en-US" sz="900" u="none" strike="noStrike">
                          <a:solidFill>
                            <a:srgbClr val="000000"/>
                          </a:solidFill>
                          <a:effectLst/>
                          <a:latin typeface="+mn-lt"/>
                        </a:rPr>
                        <a:t>IRS Employee Contribution Limit</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$18,000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$18,000 </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$18,000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$18,000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$18,000 </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38212">
                <a:tc>
                  <a:txBody>
                    <a:bodyPr/>
                    <a:lstStyle/>
                    <a:p>
                      <a:pPr algn="l" fontAlgn="ctr"/>
                      <a:r>
                        <a:rPr lang="en-US" sz="900" u="none" strike="noStrike">
                          <a:solidFill>
                            <a:srgbClr val="000000"/>
                          </a:solidFill>
                          <a:effectLst/>
                          <a:latin typeface="+mn-lt"/>
                        </a:rPr>
                        <a:t>Assumed Return in Retirement</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38212">
                <a:tc>
                  <a:txBody>
                    <a:bodyPr/>
                    <a:lstStyle/>
                    <a:p>
                      <a:pPr algn="l" fontAlgn="ctr"/>
                      <a:r>
                        <a:rPr lang="en-US" sz="900" u="none" strike="noStrike">
                          <a:solidFill>
                            <a:srgbClr val="000000"/>
                          </a:solidFill>
                          <a:effectLst/>
                          <a:latin typeface="+mn-lt"/>
                        </a:rPr>
                        <a:t>Assumed Quarterly Return in Retirement</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38212">
                <a:tc>
                  <a:txBody>
                    <a:bodyPr/>
                    <a:lstStyle/>
                    <a:p>
                      <a:pPr algn="l" fontAlgn="ctr"/>
                      <a:r>
                        <a:rPr lang="en-US" sz="900" u="none" strike="noStrike">
                          <a:solidFill>
                            <a:srgbClr val="000000"/>
                          </a:solidFill>
                          <a:effectLst/>
                          <a:latin typeface="+mn-lt"/>
                        </a:rPr>
                        <a:t>Withdrawal Rate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5%</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38212">
                <a:tc>
                  <a:txBody>
                    <a:bodyPr/>
                    <a:lstStyle/>
                    <a:p>
                      <a:pPr algn="l" fontAlgn="ctr"/>
                      <a:r>
                        <a:rPr lang="en-US" sz="900" u="none" strike="noStrike">
                          <a:solidFill>
                            <a:srgbClr val="000000"/>
                          </a:solidFill>
                          <a:effectLst/>
                          <a:latin typeface="+mn-lt"/>
                        </a:rPr>
                        <a:t>Quarterly Withdrawal Rate</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1.3%</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1.3%</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1.3%</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1.3%</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1.3%</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38212">
                <a:tc>
                  <a:txBody>
                    <a:bodyPr/>
                    <a:lstStyle/>
                    <a:p>
                      <a:pPr algn="l" fontAlgn="ctr"/>
                      <a:r>
                        <a:rPr lang="en-US" sz="900" u="none" strike="noStrike">
                          <a:solidFill>
                            <a:srgbClr val="000000"/>
                          </a:solidFill>
                          <a:effectLst/>
                          <a:latin typeface="+mn-lt"/>
                        </a:rPr>
                        <a:t>Salary or Other Income During Retirement</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38212">
                <a:tc>
                  <a:txBody>
                    <a:bodyPr/>
                    <a:lstStyle/>
                    <a:p>
                      <a:pPr algn="l" fontAlgn="ctr"/>
                      <a:r>
                        <a:rPr lang="en-US" sz="900" u="none" strike="noStrike">
                          <a:solidFill>
                            <a:srgbClr val="000000"/>
                          </a:solidFill>
                          <a:effectLst/>
                          <a:latin typeface="+mn-lt"/>
                        </a:rPr>
                        <a:t>Inflation</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2.0%</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2.0%</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2%</a:t>
                      </a:r>
                      <a:endParaRPr lang="en-US" sz="900" b="1"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38212">
                <a:tc>
                  <a:txBody>
                    <a:bodyPr/>
                    <a:lstStyle/>
                    <a:p>
                      <a:pPr algn="l" fontAlgn="ctr"/>
                      <a:r>
                        <a:rPr lang="en-US" sz="900" u="none" strike="noStrike" dirty="0">
                          <a:solidFill>
                            <a:srgbClr val="000000"/>
                          </a:solidFill>
                          <a:effectLst/>
                          <a:latin typeface="+mn-lt"/>
                        </a:rPr>
                        <a:t>Return</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1.9%</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1.9%</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a:solidFill>
                            <a:srgbClr val="000000"/>
                          </a:solidFill>
                          <a:effectLst/>
                          <a:latin typeface="+mn-lt"/>
                        </a:rPr>
                        <a:t>1.9%</a:t>
                      </a:r>
                      <a:endParaRPr lang="en-US" sz="900" b="0" i="0" u="none" strike="noStrike">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1.6%</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ctr" fontAlgn="ctr"/>
                      <a:r>
                        <a:rPr lang="en-US" sz="900" u="none" strike="noStrike" dirty="0">
                          <a:solidFill>
                            <a:srgbClr val="000000"/>
                          </a:solidFill>
                          <a:effectLst/>
                          <a:latin typeface="+mn-lt"/>
                        </a:rPr>
                        <a:t>1.6%</a:t>
                      </a:r>
                      <a:endParaRPr lang="en-US" sz="900" b="0" i="0" u="none" strike="noStrike" dirty="0">
                        <a:solidFill>
                          <a:srgbClr val="000000"/>
                        </a:solidFill>
                        <a:effectLst/>
                        <a:latin typeface="+mn-lt"/>
                      </a:endParaRPr>
                    </a:p>
                  </a:txBody>
                  <a:tcPr marL="27432" marR="27432" marT="0" marB="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363990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for </a:t>
            </a:r>
            <a:r>
              <a:rPr lang="en-US" dirty="0" smtClean="0"/>
              <a:t>MFS Retirement </a:t>
            </a:r>
            <a:r>
              <a:rPr lang="en-US" dirty="0"/>
              <a:t>Income Survey</a:t>
            </a:r>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26</a:t>
            </a:fld>
            <a:endParaRPr lang="en-US" dirty="0">
              <a:solidFill>
                <a:srgbClr val="474C55"/>
              </a:solidFill>
            </a:endParaRPr>
          </a:p>
        </p:txBody>
      </p:sp>
      <p:sp>
        <p:nvSpPr>
          <p:cNvPr id="4" name="Content Placeholder 3"/>
          <p:cNvSpPr>
            <a:spLocks noGrp="1"/>
          </p:cNvSpPr>
          <p:nvPr>
            <p:ph sz="quarter" idx="11"/>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graphicFrame>
        <p:nvGraphicFramePr>
          <p:cNvPr id="15" name="Table 14"/>
          <p:cNvGraphicFramePr>
            <a:graphicFrameLocks noGrp="1"/>
          </p:cNvGraphicFramePr>
          <p:nvPr>
            <p:extLst/>
          </p:nvPr>
        </p:nvGraphicFramePr>
        <p:xfrm>
          <a:off x="4186989" y="1504950"/>
          <a:ext cx="6593305" cy="2322576"/>
        </p:xfrm>
        <a:graphic>
          <a:graphicData uri="http://schemas.openxmlformats.org/drawingml/2006/table">
            <a:tbl>
              <a:tblPr firstRow="1" firstCol="1" bandRow="1"/>
              <a:tblGrid>
                <a:gridCol w="1395664">
                  <a:extLst>
                    <a:ext uri="{9D8B030D-6E8A-4147-A177-3AD203B41FA5}">
                      <a16:colId xmlns:a16="http://schemas.microsoft.com/office/drawing/2014/main" val="20000"/>
                    </a:ext>
                  </a:extLst>
                </a:gridCol>
                <a:gridCol w="2904319">
                  <a:extLst>
                    <a:ext uri="{9D8B030D-6E8A-4147-A177-3AD203B41FA5}">
                      <a16:colId xmlns:a16="http://schemas.microsoft.com/office/drawing/2014/main" val="20001"/>
                    </a:ext>
                  </a:extLst>
                </a:gridCol>
                <a:gridCol w="2293322">
                  <a:extLst>
                    <a:ext uri="{9D8B030D-6E8A-4147-A177-3AD203B41FA5}">
                      <a16:colId xmlns:a16="http://schemas.microsoft.com/office/drawing/2014/main" val="20002"/>
                    </a:ext>
                  </a:extLst>
                </a:gridCol>
              </a:tblGrid>
              <a:tr h="2286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15000"/>
                        </a:lnSpc>
                        <a:spcBef>
                          <a:spcPts val="0"/>
                        </a:spcBef>
                        <a:spcAft>
                          <a:spcPts val="0"/>
                        </a:spcAft>
                      </a:pPr>
                      <a:r>
                        <a:rPr lang="en-US" sz="1600" dirty="0">
                          <a:solidFill>
                            <a:schemeClr val="tx1"/>
                          </a:solidFill>
                          <a:effectLst/>
                          <a:latin typeface="+mn-lt"/>
                        </a:rPr>
                        <a:t>Population</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816" marR="3681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15000"/>
                        </a:lnSpc>
                        <a:spcBef>
                          <a:spcPts val="0"/>
                        </a:spcBef>
                        <a:spcAft>
                          <a:spcPts val="0"/>
                        </a:spcAft>
                      </a:pPr>
                      <a:r>
                        <a:rPr lang="en-US" sz="1600" dirty="0">
                          <a:solidFill>
                            <a:schemeClr val="tx1"/>
                          </a:solidFill>
                          <a:effectLst/>
                          <a:latin typeface="+mn-lt"/>
                        </a:rPr>
                        <a:t>Criteria</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816" marR="3681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15000"/>
                        </a:lnSpc>
                        <a:spcBef>
                          <a:spcPts val="0"/>
                        </a:spcBef>
                        <a:spcAft>
                          <a:spcPts val="0"/>
                        </a:spcAft>
                      </a:pPr>
                      <a:r>
                        <a:rPr lang="en-US" sz="1600" dirty="0" smtClean="0">
                          <a:solidFill>
                            <a:schemeClr val="tx1"/>
                          </a:solidFill>
                          <a:effectLst/>
                          <a:latin typeface="+mn-lt"/>
                        </a:rPr>
                        <a:t>Geographies</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36816" marR="3681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1161288">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112713" marR="0" indent="0">
                        <a:lnSpc>
                          <a:spcPct val="115000"/>
                        </a:lnSpc>
                        <a:spcBef>
                          <a:spcPts val="0"/>
                        </a:spcBef>
                        <a:spcAft>
                          <a:spcPts val="0"/>
                        </a:spcAft>
                      </a:pPr>
                      <a:r>
                        <a:rPr lang="en-US" sz="1600" b="0" dirty="0" smtClean="0">
                          <a:solidFill>
                            <a:schemeClr val="tx1"/>
                          </a:solidFill>
                          <a:effectLst/>
                          <a:latin typeface="+mn-lt"/>
                        </a:rPr>
                        <a:t>DC</a:t>
                      </a:r>
                      <a:r>
                        <a:rPr lang="en-US" sz="1600" b="0" baseline="0" dirty="0" smtClean="0">
                          <a:solidFill>
                            <a:schemeClr val="tx1"/>
                          </a:solidFill>
                          <a:effectLst/>
                          <a:latin typeface="+mn-lt"/>
                        </a:rPr>
                        <a:t> Plan Participants &amp; Retirees </a:t>
                      </a:r>
                      <a:endParaRPr lang="en-US" sz="1600" b="0" dirty="0">
                        <a:solidFill>
                          <a:schemeClr val="tx1"/>
                        </a:solidFill>
                        <a:effectLst/>
                        <a:latin typeface="+mn-lt"/>
                      </a:endParaRPr>
                    </a:p>
                  </a:txBody>
                  <a:tcPr marL="0" marR="36816" marT="91440" marB="0">
                    <a:lnL w="12700" cmpd="sng">
                      <a:noFill/>
                    </a:lnL>
                    <a:lnR w="12700" cmpd="sng">
                      <a:noFill/>
                    </a:lnR>
                    <a:lnT w="38100" cmpd="sng">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112713" marR="0" lvl="0" indent="-112713" algn="l" defTabSz="914400" rtl="0" eaLnBrk="1" latinLnBrk="0" hangingPunct="1">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Ages 25 to 75</a:t>
                      </a:r>
                    </a:p>
                    <a:p>
                      <a:pPr marL="112713" marR="0" lvl="0" indent="-112713" algn="l" defTabSz="914400" rtl="0" eaLnBrk="1" latinLnBrk="0" hangingPunct="1">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Participant/Accumulator</a:t>
                      </a:r>
                      <a:r>
                        <a:rPr lang="en-US" sz="1600" kern="1200" baseline="0" dirty="0" smtClean="0">
                          <a:solidFill>
                            <a:schemeClr val="tx1"/>
                          </a:solidFill>
                          <a:effectLst/>
                          <a:latin typeface="+mn-lt"/>
                          <a:ea typeface="+mn-ea"/>
                          <a:cs typeface="+mn-cs"/>
                        </a:rPr>
                        <a:t>: working, enrolled and have $1K in employer sponsored DC plan. </a:t>
                      </a:r>
                      <a:endParaRPr lang="en-US" sz="1600" kern="1200" dirty="0" smtClean="0">
                        <a:solidFill>
                          <a:schemeClr val="tx1"/>
                        </a:solidFill>
                        <a:effectLst/>
                        <a:latin typeface="+mn-lt"/>
                        <a:ea typeface="+mn-ea"/>
                        <a:cs typeface="+mn-cs"/>
                      </a:endParaRPr>
                    </a:p>
                    <a:p>
                      <a:pPr marL="112713" marR="0" lvl="0" indent="-112713" algn="l" defTabSz="914400" rtl="0" eaLnBrk="1" latinLnBrk="0" hangingPunct="1">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Retiree:</a:t>
                      </a:r>
                      <a:r>
                        <a:rPr lang="en-US" sz="1600" kern="1200" baseline="0" dirty="0" smtClean="0">
                          <a:solidFill>
                            <a:schemeClr val="tx1"/>
                          </a:solidFill>
                          <a:effectLst/>
                          <a:latin typeface="+mn-lt"/>
                          <a:ea typeface="+mn-ea"/>
                          <a:cs typeface="+mn-cs"/>
                        </a:rPr>
                        <a:t> retired and not solely dependent on pension plan for income. </a:t>
                      </a:r>
                      <a:endParaRPr lang="en-US" sz="1600" kern="1200" dirty="0" smtClean="0">
                        <a:solidFill>
                          <a:schemeClr val="tx1"/>
                        </a:solidFill>
                        <a:effectLst/>
                        <a:latin typeface="+mn-lt"/>
                        <a:ea typeface="+mn-ea"/>
                        <a:cs typeface="+mn-cs"/>
                      </a:endParaRPr>
                    </a:p>
                    <a:p>
                      <a:pPr marL="112713" marR="0" lvl="0" indent="-112713" algn="l" defTabSz="914400" rtl="0" eaLnBrk="1" latinLnBrk="0" hangingPunct="1">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Mix of men</a:t>
                      </a:r>
                      <a:r>
                        <a:rPr lang="en-US" sz="1600" kern="1200" baseline="0" dirty="0" smtClean="0">
                          <a:solidFill>
                            <a:schemeClr val="tx1"/>
                          </a:solidFill>
                          <a:effectLst/>
                          <a:latin typeface="+mn-lt"/>
                          <a:ea typeface="+mn-ea"/>
                          <a:cs typeface="+mn-cs"/>
                        </a:rPr>
                        <a:t> and women.  </a:t>
                      </a:r>
                      <a:endParaRPr lang="en-US" sz="1600" kern="1200" dirty="0" smtClean="0">
                        <a:solidFill>
                          <a:schemeClr val="tx1"/>
                        </a:solidFill>
                        <a:effectLst/>
                        <a:latin typeface="+mn-lt"/>
                        <a:ea typeface="+mn-ea"/>
                        <a:cs typeface="+mn-cs"/>
                      </a:endParaRPr>
                    </a:p>
                  </a:txBody>
                  <a:tcPr marL="36816" marR="36816" marT="91440" marB="0">
                    <a:lnL w="12700" cmpd="sng">
                      <a:noFill/>
                    </a:lnL>
                    <a:lnR w="12700" cmpd="sng">
                      <a:noFill/>
                    </a:lnR>
                    <a:lnT w="38100" cmpd="sng">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112713" marR="0" lvl="0" indent="-112713" algn="l" defTabSz="914400" rtl="0" eaLnBrk="1" latinLnBrk="0" hangingPunct="1">
                        <a:lnSpc>
                          <a:spcPct val="100000"/>
                        </a:lnSpc>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US</a:t>
                      </a:r>
                      <a:endParaRPr lang="en-US" sz="1600" kern="1200" dirty="0">
                        <a:solidFill>
                          <a:schemeClr val="tx1"/>
                        </a:solidFill>
                        <a:effectLst/>
                        <a:latin typeface="+mn-lt"/>
                        <a:ea typeface="+mn-ea"/>
                        <a:cs typeface="+mn-cs"/>
                      </a:endParaRPr>
                    </a:p>
                    <a:p>
                      <a:pPr marL="112713" marR="0" lvl="0" indent="-112713" algn="l" defTabSz="914400" rtl="0" eaLnBrk="1" latinLnBrk="0" hangingPunct="1">
                        <a:lnSpc>
                          <a:spcPct val="100000"/>
                        </a:lnSpc>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UK</a:t>
                      </a:r>
                    </a:p>
                    <a:p>
                      <a:pPr marL="112713" marR="0" lvl="0" indent="-112713" algn="l" defTabSz="914400" rtl="0" eaLnBrk="1" latinLnBrk="0" hangingPunct="1">
                        <a:lnSpc>
                          <a:spcPct val="100000"/>
                        </a:lnSpc>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Canada </a:t>
                      </a:r>
                    </a:p>
                    <a:p>
                      <a:pPr marL="112713" marR="0" lvl="0" indent="-112713" algn="l" defTabSz="914400" rtl="0" eaLnBrk="1" latinLnBrk="0" hangingPunct="1">
                        <a:lnSpc>
                          <a:spcPct val="100000"/>
                        </a:lnSpc>
                        <a:spcBef>
                          <a:spcPts val="0"/>
                        </a:spcBef>
                        <a:spcAft>
                          <a:spcPts val="0"/>
                        </a:spcAft>
                        <a:buFont typeface="Arial" panose="020B0604020202020204" pitchFamily="34" charset="0"/>
                        <a:buChar char="•"/>
                        <a:tabLst>
                          <a:tab pos="2971800" algn="ctr"/>
                          <a:tab pos="5943600" algn="r"/>
                          <a:tab pos="457200" algn="l"/>
                        </a:tabLst>
                      </a:pPr>
                      <a:r>
                        <a:rPr lang="en-US" sz="1600" kern="1200" dirty="0" smtClean="0">
                          <a:solidFill>
                            <a:schemeClr val="tx1"/>
                          </a:solidFill>
                          <a:effectLst/>
                          <a:latin typeface="+mn-lt"/>
                          <a:ea typeface="+mn-ea"/>
                          <a:cs typeface="+mn-cs"/>
                        </a:rPr>
                        <a:t>Australia </a:t>
                      </a:r>
                    </a:p>
                    <a:p>
                      <a:pPr marL="112713" marR="0" lvl="0" indent="-112713" algn="l" defTabSz="914400" rtl="0" eaLnBrk="1" latinLnBrk="0" hangingPunct="1">
                        <a:lnSpc>
                          <a:spcPct val="100000"/>
                        </a:lnSpc>
                        <a:spcBef>
                          <a:spcPts val="0"/>
                        </a:spcBef>
                        <a:spcAft>
                          <a:spcPts val="0"/>
                        </a:spcAft>
                        <a:buFont typeface="Arial" panose="020B0604020202020204" pitchFamily="34" charset="0"/>
                        <a:buChar char="•"/>
                        <a:tabLst>
                          <a:tab pos="2971800" algn="ctr"/>
                          <a:tab pos="5943600" algn="r"/>
                          <a:tab pos="457200" algn="l"/>
                        </a:tabLst>
                      </a:pPr>
                      <a:endParaRPr lang="en-US" sz="1600" kern="1200" dirty="0" smtClean="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tabLst>
                          <a:tab pos="2971800" algn="ctr"/>
                          <a:tab pos="5943600" algn="r"/>
                          <a:tab pos="457200" algn="l"/>
                        </a:tabLst>
                      </a:pPr>
                      <a:r>
                        <a:rPr lang="en-US" sz="1600" kern="1200" dirty="0" smtClean="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txBody>
                  <a:tcPr marL="36816" marR="36816" marT="91440" marB="0">
                    <a:lnL w="12700" cmpd="sng">
                      <a:noFill/>
                    </a:lnL>
                    <a:lnR w="12700" cmpd="sng">
                      <a:noFill/>
                    </a:lnR>
                    <a:lnT w="38100" cmpd="sng">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396095" y="1504950"/>
          <a:ext cx="3518179" cy="2831592"/>
        </p:xfrm>
        <a:graphic>
          <a:graphicData uri="http://schemas.openxmlformats.org/drawingml/2006/table">
            <a:tbl>
              <a:tblPr firstRow="1" firstCol="1" bandRow="1"/>
              <a:tblGrid>
                <a:gridCol w="3518179">
                  <a:extLst>
                    <a:ext uri="{9D8B030D-6E8A-4147-A177-3AD203B41FA5}">
                      <a16:colId xmlns:a16="http://schemas.microsoft.com/office/drawing/2014/main" val="20000"/>
                    </a:ext>
                  </a:extLst>
                </a:gridCol>
              </a:tblGrid>
              <a:tr h="262128">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Methodology</a:t>
                      </a:r>
                    </a:p>
                  </a:txBody>
                  <a:tcPr marR="3681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221684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171450" indent="-171450">
                        <a:lnSpc>
                          <a:spcPct val="100000"/>
                        </a:lnSpc>
                        <a:spcBef>
                          <a:spcPts val="600"/>
                        </a:spcBef>
                        <a:buFont typeface="Wingdings" panose="05000000000000000000" pitchFamily="2" charset="2"/>
                        <a:buChar char="§"/>
                      </a:pPr>
                      <a:r>
                        <a:rPr lang="en-US" sz="1600" b="0" dirty="0" smtClean="0">
                          <a:solidFill>
                            <a:schemeClr val="tx1"/>
                          </a:solidFill>
                          <a:latin typeface="+mn-lt"/>
                        </a:rPr>
                        <a:t>Mode:15 min online survey</a:t>
                      </a:r>
                    </a:p>
                    <a:p>
                      <a:pPr marL="171450" indent="-171450">
                        <a:lnSpc>
                          <a:spcPct val="100000"/>
                        </a:lnSpc>
                        <a:spcBef>
                          <a:spcPts val="600"/>
                        </a:spcBef>
                        <a:buFont typeface="Wingdings" panose="05000000000000000000" pitchFamily="2" charset="2"/>
                        <a:buChar char="§"/>
                      </a:pPr>
                      <a:r>
                        <a:rPr lang="en-US" sz="1600" b="0" dirty="0" smtClean="0">
                          <a:solidFill>
                            <a:schemeClr val="tx1"/>
                          </a:solidFill>
                          <a:latin typeface="+mn-lt"/>
                        </a:rPr>
                        <a:t>Sponsorship: MFS was not identified as research sponsor.</a:t>
                      </a:r>
                    </a:p>
                    <a:p>
                      <a:pPr marL="171450" indent="-171450">
                        <a:lnSpc>
                          <a:spcPct val="100000"/>
                        </a:lnSpc>
                        <a:spcBef>
                          <a:spcPts val="600"/>
                        </a:spcBef>
                        <a:buFont typeface="Wingdings" panose="05000000000000000000" pitchFamily="2" charset="2"/>
                        <a:buChar char="§"/>
                      </a:pPr>
                      <a:r>
                        <a:rPr lang="en-US" sz="1600" b="0" dirty="0" smtClean="0">
                          <a:solidFill>
                            <a:schemeClr val="tx1"/>
                          </a:solidFill>
                          <a:latin typeface="+mn-lt"/>
                        </a:rPr>
                        <a:t>Weighting: data was weighted</a:t>
                      </a:r>
                      <a:r>
                        <a:rPr lang="en-US" sz="1600" b="0" baseline="0" dirty="0" smtClean="0">
                          <a:solidFill>
                            <a:schemeClr val="tx1"/>
                          </a:solidFill>
                          <a:latin typeface="+mn-lt"/>
                        </a:rPr>
                        <a:t> in each country to reflect the age/gender balance of retiree and participant populations.*</a:t>
                      </a:r>
                    </a:p>
                    <a:p>
                      <a:pPr marL="171450" indent="-171450">
                        <a:lnSpc>
                          <a:spcPct val="100000"/>
                        </a:lnSpc>
                        <a:spcBef>
                          <a:spcPts val="600"/>
                        </a:spcBef>
                        <a:buFont typeface="Wingdings" panose="05000000000000000000" pitchFamily="2" charset="2"/>
                        <a:buChar char="§"/>
                      </a:pPr>
                      <a:r>
                        <a:rPr lang="en-US" sz="1600" b="0" dirty="0" smtClean="0">
                          <a:solidFill>
                            <a:schemeClr val="tx1"/>
                          </a:solidFill>
                          <a:latin typeface="+mn-lt"/>
                        </a:rPr>
                        <a:t>Field period: May 30 – June 13, 2017. </a:t>
                      </a:r>
                    </a:p>
                    <a:p>
                      <a:pPr marL="112713" marR="0" indent="0">
                        <a:lnSpc>
                          <a:spcPct val="115000"/>
                        </a:lnSpc>
                        <a:spcBef>
                          <a:spcPts val="0"/>
                        </a:spcBef>
                        <a:spcAft>
                          <a:spcPts val="0"/>
                        </a:spcAft>
                      </a:pPr>
                      <a:endParaRPr lang="en-US" sz="1600" b="0" dirty="0" smtClean="0">
                        <a:solidFill>
                          <a:schemeClr val="tx1"/>
                        </a:solidFill>
                        <a:effectLst/>
                        <a:latin typeface="+mn-lt"/>
                      </a:endParaRPr>
                    </a:p>
                  </a:txBody>
                  <a:tcPr marR="36816"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 name="Right Brace 16"/>
          <p:cNvSpPr/>
          <p:nvPr/>
        </p:nvSpPr>
        <p:spPr>
          <a:xfrm>
            <a:off x="9749590" y="1870666"/>
            <a:ext cx="152400" cy="943031"/>
          </a:xfrm>
          <a:prstGeom prst="rightBrace">
            <a:avLst>
              <a:gd name="adj1" fmla="val 28846"/>
              <a:gd name="adj2" fmla="val 50000"/>
            </a:avLst>
          </a:prstGeom>
          <a:noFill/>
          <a:ln w="9525" cap="flat" cmpd="sng" algn="ctr">
            <a:solidFill>
              <a:schemeClr val="accent1"/>
            </a:solidFill>
            <a:prstDash val="solid"/>
          </a:ln>
          <a:effectLst/>
        </p:spPr>
        <p:txBody>
          <a:bodyPr rtlCol="0" anchor="ctr"/>
          <a:lstStyle/>
          <a:p>
            <a:pPr algn="ctr">
              <a:defRPr/>
            </a:pPr>
            <a:endParaRPr lang="en-US" sz="1400" kern="0" smtClean="0">
              <a:solidFill>
                <a:prstClr val="black"/>
              </a:solidFill>
            </a:endParaRPr>
          </a:p>
        </p:txBody>
      </p:sp>
      <p:sp>
        <p:nvSpPr>
          <p:cNvPr id="18" name="TextBox 17"/>
          <p:cNvSpPr txBox="1"/>
          <p:nvPr/>
        </p:nvSpPr>
        <p:spPr>
          <a:xfrm>
            <a:off x="9882940" y="1899298"/>
            <a:ext cx="1746584" cy="914400"/>
          </a:xfrm>
          <a:prstGeom prst="rect">
            <a:avLst/>
          </a:prstGeom>
        </p:spPr>
        <p:txBody>
          <a:bodyPr vert="horz" wrap="none" lIns="91440" tIns="45720" rIns="91440" bIns="45720" rtlCol="0" anchor="ctr">
            <a:normAutofit/>
          </a:bodyPr>
          <a:lstStyle/>
          <a:p>
            <a:pPr algn="ctr">
              <a:tabLst>
                <a:tab pos="2971726" algn="ctr"/>
                <a:tab pos="5943452" algn="r"/>
                <a:tab pos="457189" algn="l"/>
              </a:tabLst>
            </a:pPr>
            <a:r>
              <a:rPr lang="en-US" sz="1600" dirty="0">
                <a:solidFill>
                  <a:prstClr val="black"/>
                </a:solidFill>
              </a:rPr>
              <a:t>700 participants &amp; </a:t>
            </a:r>
          </a:p>
          <a:p>
            <a:pPr algn="ctr">
              <a:tabLst>
                <a:tab pos="2971726" algn="ctr"/>
                <a:tab pos="5943452" algn="r"/>
                <a:tab pos="457189" algn="l"/>
              </a:tabLst>
            </a:pPr>
            <a:r>
              <a:rPr lang="en-US" sz="1600" dirty="0">
                <a:solidFill>
                  <a:prstClr val="black"/>
                </a:solidFill>
              </a:rPr>
              <a:t>300 retirees </a:t>
            </a:r>
          </a:p>
          <a:p>
            <a:pPr algn="ctr">
              <a:tabLst>
                <a:tab pos="2971726" algn="ctr"/>
                <a:tab pos="5943452" algn="r"/>
                <a:tab pos="457189" algn="l"/>
              </a:tabLst>
            </a:pPr>
            <a:r>
              <a:rPr lang="en-US" sz="1600" dirty="0">
                <a:solidFill>
                  <a:prstClr val="black"/>
                </a:solidFill>
              </a:rPr>
              <a:t>per country</a:t>
            </a:r>
          </a:p>
        </p:txBody>
      </p:sp>
      <p:sp>
        <p:nvSpPr>
          <p:cNvPr id="19" name="Footer Placeholder 16"/>
          <p:cNvSpPr txBox="1">
            <a:spLocks/>
          </p:cNvSpPr>
          <p:nvPr/>
        </p:nvSpPr>
        <p:spPr>
          <a:xfrm>
            <a:off x="396095" y="4153519"/>
            <a:ext cx="11029785" cy="211937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rgbClr val="474C55"/>
                </a:solidFill>
              </a:rPr>
              <a:t>*Weighting</a:t>
            </a:r>
          </a:p>
          <a:p>
            <a:r>
              <a:rPr lang="en-US" sz="1600" dirty="0" smtClean="0">
                <a:solidFill>
                  <a:srgbClr val="474C55"/>
                </a:solidFill>
              </a:rPr>
              <a:t>US: Retiree, US Census 2010 balanced gender within each age group; Participant, 2014 ERBI </a:t>
            </a:r>
            <a:r>
              <a:rPr lang="en-US" sz="1600" dirty="0" err="1" smtClean="0">
                <a:solidFill>
                  <a:srgbClr val="474C55"/>
                </a:solidFill>
              </a:rPr>
              <a:t>Databook</a:t>
            </a:r>
            <a:r>
              <a:rPr lang="en-US" sz="1600" dirty="0" smtClean="0">
                <a:solidFill>
                  <a:srgbClr val="474C55"/>
                </a:solidFill>
              </a:rPr>
              <a:t> balanced age/gender by participants in workplace plans.  </a:t>
            </a:r>
          </a:p>
          <a:p>
            <a:r>
              <a:rPr lang="en-US" sz="1600" dirty="0" smtClean="0">
                <a:solidFill>
                  <a:srgbClr val="474C55"/>
                </a:solidFill>
              </a:rPr>
              <a:t>UK: Retiree, Office of National Statistics 2014 balanced gender within each age group: Participant is unweighted - no datasets available. </a:t>
            </a:r>
          </a:p>
          <a:p>
            <a:r>
              <a:rPr lang="en-US" sz="1600" dirty="0" smtClean="0">
                <a:solidFill>
                  <a:srgbClr val="474C55"/>
                </a:solidFill>
              </a:rPr>
              <a:t>Canada: Retiree, Statistics Canada 2016 balanced gender within each age group: Participant, Benefits Canada CAP Members survey 2013, balanced age/gender of participants </a:t>
            </a:r>
          </a:p>
          <a:p>
            <a:r>
              <a:rPr lang="en-US" sz="1600" dirty="0" smtClean="0">
                <a:solidFill>
                  <a:srgbClr val="474C55"/>
                </a:solidFill>
              </a:rPr>
              <a:t>Australia: Retiree, Australian Bureau of Statistics 2016 balanced gender within each age group: Accumulator, Australian Bureau of Statistics 2009 balanced age/gender of participants in accumulation phase.  </a:t>
            </a:r>
          </a:p>
        </p:txBody>
      </p:sp>
      <p:sp>
        <p:nvSpPr>
          <p:cNvPr id="12" name="Text Placeholder 4"/>
          <p:cNvSpPr>
            <a:spLocks noGrp="1"/>
          </p:cNvSpPr>
          <p:nvPr>
            <p:ph type="body" sz="quarter" idx="12"/>
          </p:nvPr>
        </p:nvSpPr>
        <p:spPr/>
        <p:txBody>
          <a:bodyPr/>
          <a:lstStyle/>
          <a:p>
            <a:r>
              <a:rPr lang="en-US" dirty="0" smtClean="0"/>
              <a:t>40001.1</a:t>
            </a:r>
            <a:endParaRPr lang="en-US" dirty="0"/>
          </a:p>
        </p:txBody>
      </p:sp>
    </p:spTree>
    <p:extLst>
      <p:ext uri="{BB962C8B-B14F-4D97-AF65-F5344CB8AC3E}">
        <p14:creationId xmlns:p14="http://schemas.microsoft.com/office/powerpoint/2010/main" val="256548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496F6AEA-BFCE-644B-B5DE-06784F16BF6E}" type="slidenum">
              <a:rPr lang="en-US" smtClean="0">
                <a:solidFill>
                  <a:srgbClr val="FFFFFF"/>
                </a:solidFill>
              </a:rPr>
              <a:pPr/>
              <a:t>27</a:t>
            </a:fld>
            <a:endParaRPr lang="en-US" dirty="0">
              <a:solidFill>
                <a:srgbClr val="FFFFFF"/>
              </a:solidFill>
            </a:endParaRPr>
          </a:p>
        </p:txBody>
      </p:sp>
    </p:spTree>
    <p:extLst>
      <p:ext uri="{BB962C8B-B14F-4D97-AF65-F5344CB8AC3E}">
        <p14:creationId xmlns:p14="http://schemas.microsoft.com/office/powerpoint/2010/main" val="312040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ages 20-30</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474C5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474C55"/>
              </a:solidFill>
              <a:effectLst/>
              <a:uLnTx/>
              <a:uFillTx/>
              <a:latin typeface="Calibri"/>
              <a:ea typeface="+mn-ea"/>
              <a:cs typeface="+mn-cs"/>
            </a:endParaRPr>
          </a:p>
        </p:txBody>
      </p:sp>
      <p:sp>
        <p:nvSpPr>
          <p:cNvPr id="5" name="Text Placeholder 4"/>
          <p:cNvSpPr>
            <a:spLocks noGrp="1"/>
          </p:cNvSpPr>
          <p:nvPr>
            <p:ph type="body" sz="quarter" idx="15"/>
          </p:nvPr>
        </p:nvSpPr>
        <p:spPr/>
        <p:txBody>
          <a:bodyPr/>
          <a:lstStyle/>
          <a:p>
            <a:r>
              <a:rPr lang="en-US" dirty="0" smtClean="0"/>
              <a:t>If you could do it all over again, what would you tell young women today?</a:t>
            </a:r>
            <a:endParaRPr lang="en-US" dirty="0"/>
          </a:p>
        </p:txBody>
      </p:sp>
      <p:sp>
        <p:nvSpPr>
          <p:cNvPr id="6" name="Text Placeholder 5"/>
          <p:cNvSpPr>
            <a:spLocks noGrp="1"/>
          </p:cNvSpPr>
          <p:nvPr>
            <p:ph type="body" sz="quarter" idx="16"/>
          </p:nvPr>
        </p:nvSpPr>
        <p:spPr/>
        <p:txBody>
          <a:bodyPr/>
          <a:lstStyle/>
          <a:p>
            <a:endParaRPr lang="en-US"/>
          </a:p>
        </p:txBody>
      </p:sp>
      <p:sp>
        <p:nvSpPr>
          <p:cNvPr id="7" name="TextBox 6"/>
          <p:cNvSpPr txBox="1"/>
          <p:nvPr/>
        </p:nvSpPr>
        <p:spPr>
          <a:xfrm>
            <a:off x="2182091" y="1984664"/>
            <a:ext cx="7340599" cy="332398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474C55"/>
                </a:solidFill>
                <a:effectLst/>
                <a:uLnTx/>
                <a:uFillTx/>
                <a:latin typeface="Calibri"/>
                <a:ea typeface="+mn-ea"/>
                <a:cs typeface="+mn-cs"/>
              </a:rPr>
              <a:t>Maintain a healthy credit score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474C55"/>
                </a:solidFill>
                <a:effectLst/>
                <a:uLnTx/>
                <a:uFillTx/>
                <a:latin typeface="Calibri"/>
                <a:ea typeface="+mn-ea"/>
                <a:cs typeface="+mn-cs"/>
              </a:rPr>
              <a:t>Make a 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474C55"/>
                </a:solidFill>
                <a:effectLst/>
                <a:uLnTx/>
                <a:uFillTx/>
                <a:latin typeface="Calibri"/>
                <a:ea typeface="+mn-ea"/>
                <a:cs typeface="+mn-cs"/>
              </a:rPr>
              <a:t>Save steadily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474C55"/>
                </a:solidFill>
                <a:effectLst/>
                <a:uLnTx/>
                <a:uFillTx/>
                <a:latin typeface="Calibri"/>
                <a:ea typeface="+mn-ea"/>
                <a:cs typeface="+mn-cs"/>
              </a:rPr>
              <a:t>Understand employer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474C55"/>
                </a:solidFill>
                <a:effectLst/>
                <a:uLnTx/>
                <a:uFillTx/>
                <a:latin typeface="Calibri"/>
                <a:ea typeface="+mn-ea"/>
                <a:cs typeface="+mn-cs"/>
              </a:rPr>
              <a:t>Merging finances after marriage….or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rgbClr val="474C55"/>
                </a:solidFill>
                <a:effectLst/>
                <a:uLnTx/>
                <a:uFillTx/>
                <a:latin typeface="Calibri"/>
                <a:ea typeface="+mn-ea"/>
                <a:cs typeface="+mn-cs"/>
              </a:rPr>
              <a:t>Max out your 401k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err="1" smtClean="0">
              <a:ln>
                <a:noFill/>
              </a:ln>
              <a:solidFill>
                <a:srgbClr val="474C55"/>
              </a:solidFill>
              <a:effectLst/>
              <a:uLnTx/>
              <a:uFillTx/>
              <a:latin typeface="Calibri"/>
              <a:ea typeface="+mn-ea"/>
              <a:cs typeface="+mn-cs"/>
            </a:endParaRPr>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36210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txBox="1">
            <a:spLocks noChangeArrowheads="1"/>
          </p:cNvSpPr>
          <p:nvPr/>
        </p:nvSpPr>
        <p:spPr bwMode="auto">
          <a:xfrm>
            <a:off x="240084" y="105972"/>
            <a:ext cx="8278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02399" bIns="51200" anchor="ctr"/>
          <a:lstStyle>
            <a:lvl1pPr eaLnBrk="0" hangingPunct="0">
              <a:spcBef>
                <a:spcPct val="20000"/>
              </a:spcBef>
              <a:buSzPct val="85000"/>
              <a:buFont typeface="Arial" charset="0"/>
              <a:buChar char="•"/>
              <a:defRPr sz="2800">
                <a:solidFill>
                  <a:srgbClr val="4B4B4B"/>
                </a:solidFill>
                <a:latin typeface="Arial Narrow" pitchFamily="34" charset="0"/>
                <a:ea typeface="ＭＳ Ｐゴシック" pitchFamily="34" charset="-128"/>
              </a:defRPr>
            </a:lvl1pPr>
            <a:lvl2pPr marL="742950" indent="-285750" eaLnBrk="0" hangingPunct="0">
              <a:spcBef>
                <a:spcPct val="20000"/>
              </a:spcBef>
              <a:buFont typeface="Arial" charset="0"/>
              <a:buChar char="–"/>
              <a:defRPr sz="2400">
                <a:solidFill>
                  <a:srgbClr val="4B4B4B"/>
                </a:solidFill>
                <a:latin typeface="Arial Narrow" pitchFamily="34" charset="0"/>
                <a:ea typeface="ＭＳ Ｐゴシック" pitchFamily="34" charset="-128"/>
              </a:defRPr>
            </a:lvl2pPr>
            <a:lvl3pPr marL="1143000" indent="-228600" eaLnBrk="0" hangingPunct="0">
              <a:spcBef>
                <a:spcPct val="20000"/>
              </a:spcBef>
              <a:buFont typeface="Arial" charset="0"/>
              <a:buChar char="•"/>
              <a:defRPr sz="2000">
                <a:solidFill>
                  <a:srgbClr val="4B4B4B"/>
                </a:solidFill>
                <a:latin typeface="Arial Narrow" pitchFamily="34" charset="0"/>
                <a:ea typeface="ＭＳ Ｐゴシック" pitchFamily="34" charset="-128"/>
              </a:defRPr>
            </a:lvl3pPr>
            <a:lvl4pPr marL="1600200" indent="-228600" eaLnBrk="0" hangingPunct="0">
              <a:spcBef>
                <a:spcPct val="20000"/>
              </a:spcBef>
              <a:buFont typeface="Arial" charset="0"/>
              <a:buChar char="–"/>
              <a:defRPr>
                <a:solidFill>
                  <a:srgbClr val="4B4B4B"/>
                </a:solidFill>
                <a:latin typeface="Arial Narrow" pitchFamily="34" charset="0"/>
                <a:ea typeface="ＭＳ Ｐゴシック" pitchFamily="34" charset="-128"/>
              </a:defRPr>
            </a:lvl4pPr>
            <a:lvl5pPr marL="2057400" indent="-228600" eaLnBrk="0" hangingPunct="0">
              <a:spcBef>
                <a:spcPct val="20000"/>
              </a:spcBef>
              <a:buFont typeface="Arial" charset="0"/>
              <a:buChar char="»"/>
              <a:defRPr>
                <a:solidFill>
                  <a:srgbClr val="4B4B4B"/>
                </a:solidFill>
                <a:latin typeface="Arial Narrow"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rgbClr val="4B4B4B"/>
                </a:solidFill>
                <a:latin typeface="Arial Narrow"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rgbClr val="4B4B4B"/>
                </a:solidFill>
                <a:latin typeface="Arial Narrow"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rgbClr val="4B4B4B"/>
                </a:solidFill>
                <a:latin typeface="Arial Narrow"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rgbClr val="4B4B4B"/>
                </a:solidFill>
                <a:latin typeface="Arial Narrow" pitchFamily="34" charset="0"/>
                <a:ea typeface="ＭＳ Ｐゴシック" pitchFamily="34" charset="-128"/>
              </a:defRPr>
            </a:lvl9pPr>
          </a:lstStyle>
          <a:p>
            <a:pPr marL="0" marR="0" lvl="0" indent="0" algn="l" defTabSz="914400" rtl="0" eaLnBrk="0" fontAlgn="auto" latinLnBrk="0" hangingPunct="0">
              <a:lnSpc>
                <a:spcPct val="85000"/>
              </a:lnSpc>
              <a:spcBef>
                <a:spcPct val="0"/>
              </a:spcBef>
              <a:spcAft>
                <a:spcPts val="500"/>
              </a:spcAft>
              <a:buClrTx/>
              <a:buSzTx/>
              <a:buFont typeface="Arial" charset="0"/>
              <a:buNone/>
              <a:tabLst/>
              <a:defRPr/>
            </a:pPr>
            <a:r>
              <a:rPr kumimoji="0" lang="en-US" altLang="en-US" sz="2400" b="1" i="0" u="none" strike="noStrike" kern="1200" cap="none" spc="0" normalizeH="0" baseline="0" noProof="0">
                <a:ln>
                  <a:noFill/>
                </a:ln>
                <a:solidFill>
                  <a:srgbClr val="7E002A"/>
                </a:solidFill>
                <a:effectLst/>
                <a:uLnTx/>
                <a:uFillTx/>
                <a:latin typeface="Arial" charset="0"/>
                <a:ea typeface="ＭＳ Ｐゴシック" pitchFamily="34" charset="-128"/>
                <a:cs typeface="+mn-cs"/>
              </a:rPr>
              <a:t>CARING FOR OUR PARENTS</a:t>
            </a: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785939"/>
            <a:ext cx="23812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05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Keeps You Up At Night ? </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pPr/>
              <a:t>3</a:t>
            </a:fld>
            <a:endParaRPr lang="en-US" dirty="0"/>
          </a:p>
        </p:txBody>
      </p:sp>
      <p:sp>
        <p:nvSpPr>
          <p:cNvPr id="8" name="Text Placeholder 7"/>
          <p:cNvSpPr>
            <a:spLocks noGrp="1"/>
          </p:cNvSpPr>
          <p:nvPr>
            <p:ph type="body" sz="quarter" idx="12"/>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10" name="Text Placeholder 9"/>
          <p:cNvSpPr>
            <a:spLocks noGrp="1"/>
          </p:cNvSpPr>
          <p:nvPr>
            <p:ph type="body" sz="quarter" idx="16"/>
          </p:nvPr>
        </p:nvSpPr>
        <p:spPr/>
        <p:txBody>
          <a:bodyPr/>
          <a:lstStyle/>
          <a:p>
            <a:endParaRPr lang="en-US"/>
          </a:p>
        </p:txBody>
      </p:sp>
      <p:sp>
        <p:nvSpPr>
          <p:cNvPr id="6" name="Rectangle 5"/>
          <p:cNvSpPr/>
          <p:nvPr/>
        </p:nvSpPr>
        <p:spPr>
          <a:xfrm>
            <a:off x="381000" y="1755231"/>
            <a:ext cx="2688608" cy="780272"/>
          </a:xfrm>
          <a:prstGeom prst="rect">
            <a:avLst/>
          </a:prstGeom>
          <a:gradFill flip="none" rotWithShape="1">
            <a:gsLst>
              <a:gs pos="0">
                <a:srgbClr val="B51523"/>
              </a:gs>
              <a:gs pos="50000">
                <a:srgbClr val="B51523"/>
              </a:gs>
              <a:gs pos="50000">
                <a:srgbClr val="CD163F"/>
              </a:gs>
              <a:gs pos="100000">
                <a:srgbClr val="CD163F"/>
              </a:gs>
            </a:gsLst>
            <a:lin ang="13500000" scaled="1"/>
            <a:tileRect/>
          </a:gradFill>
          <a:ln w="12700" cap="flat" cmpd="sng" algn="ctr">
            <a:noFill/>
            <a:prstDash val="solid"/>
            <a:miter lim="800000"/>
          </a:ln>
          <a:effectLst/>
        </p:spPr>
        <p:txBody>
          <a:bodyPr rtlCol="0" anchor="ctr"/>
          <a:lstStyle/>
          <a:p>
            <a:pPr algn="ctr"/>
            <a:r>
              <a:rPr lang="en-US" sz="2800" b="1" kern="0" dirty="0" smtClean="0">
                <a:solidFill>
                  <a:srgbClr val="FFFFFF"/>
                </a:solidFill>
                <a:latin typeface="Calibri" panose="020F0502020204030204"/>
              </a:rPr>
              <a:t>Early Life Stage  </a:t>
            </a:r>
            <a:endParaRPr lang="en-US" sz="2800" b="1" kern="0" dirty="0">
              <a:solidFill>
                <a:srgbClr val="FFFFFF"/>
              </a:solidFill>
              <a:latin typeface="Calibri" panose="020F0502020204030204"/>
            </a:endParaRPr>
          </a:p>
        </p:txBody>
      </p:sp>
      <p:sp>
        <p:nvSpPr>
          <p:cNvPr id="21" name="Rectangle 20"/>
          <p:cNvSpPr/>
          <p:nvPr/>
        </p:nvSpPr>
        <p:spPr>
          <a:xfrm>
            <a:off x="4639101" y="1755231"/>
            <a:ext cx="2688608" cy="780272"/>
          </a:xfrm>
          <a:prstGeom prst="rect">
            <a:avLst/>
          </a:prstGeom>
          <a:gradFill flip="none" rotWithShape="1">
            <a:gsLst>
              <a:gs pos="0">
                <a:schemeClr val="accent6">
                  <a:lumMod val="75000"/>
                </a:schemeClr>
              </a:gs>
              <a:gs pos="50000">
                <a:schemeClr val="accent6">
                  <a:lumMod val="75000"/>
                </a:schemeClr>
              </a:gs>
              <a:gs pos="50000">
                <a:srgbClr val="89163E"/>
              </a:gs>
              <a:gs pos="100000">
                <a:srgbClr val="89163E"/>
              </a:gs>
            </a:gsLst>
            <a:lin ang="13500000" scaled="1"/>
            <a:tileRect/>
          </a:gradFill>
          <a:ln w="12700" cap="flat" cmpd="sng" algn="ctr">
            <a:noFill/>
            <a:prstDash val="solid"/>
            <a:miter lim="800000"/>
          </a:ln>
          <a:effectLst/>
        </p:spPr>
        <p:txBody>
          <a:bodyPr rtlCol="0" anchor="ctr"/>
          <a:lstStyle/>
          <a:p>
            <a:pPr algn="ctr">
              <a:spcAft>
                <a:spcPts val="600"/>
              </a:spcAft>
            </a:pPr>
            <a:r>
              <a:rPr lang="en-US" sz="2800" b="1" kern="0" dirty="0" smtClean="0">
                <a:solidFill>
                  <a:srgbClr val="FFFFFF"/>
                </a:solidFill>
                <a:latin typeface="Calibri" panose="020F0502020204030204"/>
              </a:rPr>
              <a:t>Mid Life Stage  </a:t>
            </a:r>
            <a:endParaRPr lang="en-US" sz="2800" b="1" kern="0" dirty="0">
              <a:solidFill>
                <a:srgbClr val="FFFFFF"/>
              </a:solidFill>
              <a:latin typeface="Calibri" panose="020F0502020204030204"/>
            </a:endParaRPr>
          </a:p>
        </p:txBody>
      </p:sp>
      <p:sp>
        <p:nvSpPr>
          <p:cNvPr id="23" name="Rectangle 22"/>
          <p:cNvSpPr/>
          <p:nvPr/>
        </p:nvSpPr>
        <p:spPr>
          <a:xfrm>
            <a:off x="9122392" y="1755231"/>
            <a:ext cx="2688608" cy="780272"/>
          </a:xfrm>
          <a:prstGeom prst="rect">
            <a:avLst/>
          </a:prstGeom>
          <a:gradFill flip="none" rotWithShape="1">
            <a:gsLst>
              <a:gs pos="0">
                <a:srgbClr val="005776"/>
              </a:gs>
              <a:gs pos="50000">
                <a:srgbClr val="005776"/>
              </a:gs>
              <a:gs pos="50000">
                <a:srgbClr val="006E8C"/>
              </a:gs>
              <a:gs pos="100000">
                <a:srgbClr val="006E8C"/>
              </a:gs>
            </a:gsLst>
            <a:lin ang="13500000" scaled="1"/>
            <a:tileRect/>
          </a:gradFill>
          <a:ln w="12700" cap="flat" cmpd="sng" algn="ctr">
            <a:noFill/>
            <a:prstDash val="solid"/>
            <a:miter lim="800000"/>
          </a:ln>
          <a:effectLst/>
        </p:spPr>
        <p:txBody>
          <a:bodyPr rtlCol="0" anchor="ctr"/>
          <a:lstStyle/>
          <a:p>
            <a:pPr algn="ctr"/>
            <a:r>
              <a:rPr lang="en-US" sz="2800" b="1" kern="0" dirty="0" smtClean="0">
                <a:solidFill>
                  <a:srgbClr val="FFFFFF"/>
                </a:solidFill>
                <a:latin typeface="Calibri" panose="020F0502020204030204"/>
              </a:rPr>
              <a:t>Later Life Stage </a:t>
            </a:r>
            <a:endParaRPr lang="en-US" sz="2800" b="1" kern="0" dirty="0">
              <a:solidFill>
                <a:srgbClr val="FFFFFF"/>
              </a:solidFill>
              <a:latin typeface="Calibri" panose="020F0502020204030204"/>
            </a:endParaRPr>
          </a:p>
        </p:txBody>
      </p:sp>
      <p:sp>
        <p:nvSpPr>
          <p:cNvPr id="29" name="Rectangle 28"/>
          <p:cNvSpPr/>
          <p:nvPr/>
        </p:nvSpPr>
        <p:spPr>
          <a:xfrm>
            <a:off x="381001" y="2668898"/>
            <a:ext cx="2614448" cy="1883593"/>
          </a:xfrm>
          <a:prstGeom prst="rect">
            <a:avLst/>
          </a:prstGeom>
        </p:spPr>
        <p:txBody>
          <a:bodyPr wrap="square">
            <a:spAutoFit/>
          </a:bodyPr>
          <a:lstStyle/>
          <a:p>
            <a:pPr marL="342900" indent="-342900">
              <a:lnSpc>
                <a:spcPct val="90000"/>
              </a:lnSpc>
              <a:spcBef>
                <a:spcPts val="600"/>
              </a:spcBef>
              <a:spcAft>
                <a:spcPts val="12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Paying off college debt</a:t>
            </a:r>
          </a:p>
          <a:p>
            <a:pPr marL="342900" indent="-342900">
              <a:lnSpc>
                <a:spcPct val="90000"/>
              </a:lnSpc>
              <a:spcBef>
                <a:spcPts val="600"/>
              </a:spcBef>
              <a:spcAft>
                <a:spcPts val="1200"/>
              </a:spcAft>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Finding </a:t>
            </a:r>
            <a:r>
              <a:rPr lang="en-US" sz="2400" dirty="0">
                <a:latin typeface="Calibri" panose="020F0502020204030204" pitchFamily="34" charset="0"/>
                <a:cs typeface="Calibri" panose="020F0502020204030204" pitchFamily="34" charset="0"/>
              </a:rPr>
              <a:t>a job  </a:t>
            </a:r>
          </a:p>
          <a:p>
            <a:pPr marL="342900" indent="-342900">
              <a:lnSpc>
                <a:spcPct val="90000"/>
              </a:lnSpc>
              <a:spcBef>
                <a:spcPts val="600"/>
              </a:spcBef>
              <a:spcAft>
                <a:spcPts val="1200"/>
              </a:spcAft>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The future  </a:t>
            </a:r>
            <a:endParaRPr lang="en-US" sz="2400" dirty="0">
              <a:latin typeface="Calibri" panose="020F0502020204030204" pitchFamily="34" charset="0"/>
              <a:cs typeface="Calibri" panose="020F0502020204030204" pitchFamily="34" charset="0"/>
            </a:endParaRPr>
          </a:p>
        </p:txBody>
      </p:sp>
      <p:sp>
        <p:nvSpPr>
          <p:cNvPr id="30" name="Rectangle 29"/>
          <p:cNvSpPr/>
          <p:nvPr/>
        </p:nvSpPr>
        <p:spPr>
          <a:xfrm>
            <a:off x="4639101" y="2733873"/>
            <a:ext cx="2688608" cy="3367076"/>
          </a:xfrm>
          <a:prstGeom prst="rect">
            <a:avLst/>
          </a:prstGeom>
        </p:spPr>
        <p:txBody>
          <a:bodyPr wrap="square">
            <a:spAutoFit/>
          </a:bodyPr>
          <a:lstStyle/>
          <a:p>
            <a:pPr marL="285750" indent="-285750">
              <a:lnSpc>
                <a:spcPct val="90000"/>
              </a:lnSpc>
              <a:spcAft>
                <a:spcPts val="1200"/>
              </a:spcAft>
              <a:buFont typeface="Wingdings" panose="05000000000000000000" pitchFamily="2" charset="2"/>
              <a:buChar char="§"/>
            </a:pPr>
            <a:r>
              <a:rPr lang="en-US" sz="2400" dirty="0"/>
              <a:t>Career </a:t>
            </a:r>
          </a:p>
          <a:p>
            <a:pPr marL="285750" indent="-285750">
              <a:lnSpc>
                <a:spcPct val="90000"/>
              </a:lnSpc>
              <a:spcAft>
                <a:spcPts val="1200"/>
              </a:spcAft>
              <a:buFont typeface="Wingdings" panose="05000000000000000000" pitchFamily="2" charset="2"/>
              <a:buChar char="§"/>
            </a:pPr>
            <a:r>
              <a:rPr lang="en-US" sz="2400" dirty="0"/>
              <a:t>Marriage and finances </a:t>
            </a:r>
          </a:p>
          <a:p>
            <a:pPr marL="285750" indent="-285750">
              <a:lnSpc>
                <a:spcPct val="90000"/>
              </a:lnSpc>
              <a:spcAft>
                <a:spcPts val="1200"/>
              </a:spcAft>
              <a:buFont typeface="Wingdings" panose="05000000000000000000" pitchFamily="2" charset="2"/>
              <a:buChar char="§"/>
            </a:pPr>
            <a:r>
              <a:rPr lang="en-US" sz="2400" dirty="0"/>
              <a:t>Caring for child, ill </a:t>
            </a:r>
            <a:r>
              <a:rPr lang="en-US" sz="2400" dirty="0" smtClean="0"/>
              <a:t>spouse, parent </a:t>
            </a:r>
            <a:r>
              <a:rPr lang="en-US" sz="2400" dirty="0"/>
              <a:t>or sibling </a:t>
            </a:r>
          </a:p>
          <a:p>
            <a:pPr marL="285750" indent="-285750">
              <a:lnSpc>
                <a:spcPct val="90000"/>
              </a:lnSpc>
              <a:spcAft>
                <a:spcPts val="1200"/>
              </a:spcAft>
              <a:buFont typeface="Wingdings" panose="05000000000000000000" pitchFamily="2" charset="2"/>
              <a:buChar char="§"/>
            </a:pPr>
            <a:r>
              <a:rPr lang="en-US" sz="2400" dirty="0"/>
              <a:t>Retirement</a:t>
            </a:r>
          </a:p>
          <a:p>
            <a:pPr marL="285750" indent="-285750">
              <a:lnSpc>
                <a:spcPct val="90000"/>
              </a:lnSpc>
              <a:spcAft>
                <a:spcPts val="1200"/>
              </a:spcAft>
              <a:buFont typeface="Wingdings" panose="05000000000000000000" pitchFamily="2" charset="2"/>
              <a:buChar char="§"/>
            </a:pPr>
            <a:r>
              <a:rPr lang="en-US" sz="2400" dirty="0"/>
              <a:t>Everything  </a:t>
            </a:r>
          </a:p>
        </p:txBody>
      </p:sp>
      <p:sp>
        <p:nvSpPr>
          <p:cNvPr id="32" name="Rectangle 31"/>
          <p:cNvSpPr/>
          <p:nvPr/>
        </p:nvSpPr>
        <p:spPr>
          <a:xfrm>
            <a:off x="9122392" y="2668898"/>
            <a:ext cx="2570131" cy="1397306"/>
          </a:xfrm>
          <a:prstGeom prst="rect">
            <a:avLst/>
          </a:prstGeom>
        </p:spPr>
        <p:txBody>
          <a:bodyPr wrap="square">
            <a:spAutoFit/>
          </a:bodyPr>
          <a:lstStyle/>
          <a:p>
            <a:pPr marL="285750" indent="-285750">
              <a:lnSpc>
                <a:spcPct val="90000"/>
              </a:lnSpc>
              <a:spcAft>
                <a:spcPts val="1200"/>
              </a:spcAft>
              <a:buFont typeface="Wingdings" panose="05000000000000000000" pitchFamily="2" charset="2"/>
              <a:buChar char="§"/>
            </a:pPr>
            <a:r>
              <a:rPr lang="en-US" sz="2400" dirty="0"/>
              <a:t>Health care</a:t>
            </a:r>
          </a:p>
          <a:p>
            <a:pPr marL="285750" indent="-285750">
              <a:lnSpc>
                <a:spcPct val="90000"/>
              </a:lnSpc>
              <a:spcAft>
                <a:spcPts val="1200"/>
              </a:spcAft>
              <a:buFont typeface="Wingdings" panose="05000000000000000000" pitchFamily="2" charset="2"/>
              <a:buChar char="§"/>
            </a:pPr>
            <a:r>
              <a:rPr lang="en-US" sz="2400" dirty="0"/>
              <a:t>Social Security</a:t>
            </a:r>
          </a:p>
          <a:p>
            <a:pPr marL="285750" indent="-285750">
              <a:lnSpc>
                <a:spcPct val="90000"/>
              </a:lnSpc>
              <a:spcAft>
                <a:spcPts val="1200"/>
              </a:spcAft>
              <a:buFont typeface="Wingdings" panose="05000000000000000000" pitchFamily="2" charset="2"/>
              <a:buChar char="§"/>
            </a:pPr>
            <a:r>
              <a:rPr lang="en-US" sz="2400"/>
              <a:t>Outliving </a:t>
            </a:r>
            <a:r>
              <a:rPr lang="en-US" sz="2400" smtClean="0"/>
              <a:t>money</a:t>
            </a:r>
            <a:endParaRPr lang="en-US" sz="2400" dirty="0" smtClean="0"/>
          </a:p>
        </p:txBody>
      </p:sp>
    </p:spTree>
    <p:extLst>
      <p:ext uri="{BB962C8B-B14F-4D97-AF65-F5344CB8AC3E}">
        <p14:creationId xmlns:p14="http://schemas.microsoft.com/office/powerpoint/2010/main" val="1156099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srcRect r="5548"/>
          <a:stretch>
            <a:fillRect/>
          </a:stretch>
        </p:blipFill>
        <p:spPr>
          <a:xfrm>
            <a:off x="4208464" y="1219200"/>
            <a:ext cx="3533775" cy="5011738"/>
          </a:xfrm>
          <a:effectLst>
            <a:outerShdw blurRad="50800" dist="38100" dir="2700000" algn="tl" rotWithShape="0">
              <a:prstClr val="black">
                <a:alpha val="40000"/>
              </a:prstClr>
            </a:outerShdw>
          </a:effectLst>
        </p:spPr>
      </p:pic>
      <p:sp>
        <p:nvSpPr>
          <p:cNvPr id="20483" name="Title 2"/>
          <p:cNvSpPr>
            <a:spLocks noGrp="1"/>
          </p:cNvSpPr>
          <p:nvPr>
            <p:ph type="title"/>
          </p:nvPr>
        </p:nvSpPr>
        <p:spPr bwMode="auto">
          <a:xfrm>
            <a:off x="779318" y="444500"/>
            <a:ext cx="9864871"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p>
            <a:r>
              <a:rPr lang="en-US" altLang="en-US" sz="2400" dirty="0" smtClean="0">
                <a:solidFill>
                  <a:srgbClr val="990033"/>
                </a:solidFill>
                <a:latin typeface="Arial" charset="0"/>
                <a:ea typeface="ＭＳ Ｐゴシック" pitchFamily="34" charset="-128"/>
                <a:cs typeface="Arial" charset="0"/>
              </a:rPr>
              <a:t>LEAVING A STRONG LEGACY</a:t>
            </a:r>
            <a:endParaRPr lang="en-US" altLang="en-US" sz="2400" dirty="0">
              <a:solidFill>
                <a:srgbClr val="990033"/>
              </a:solidFill>
              <a:latin typeface="Arial" charset="0"/>
              <a:ea typeface="ＭＳ Ｐゴシック" pitchFamily="34" charset="-128"/>
              <a:cs typeface="Arial" charset="0"/>
            </a:endParaRPr>
          </a:p>
        </p:txBody>
      </p:sp>
      <p:sp>
        <p:nvSpPr>
          <p:cNvPr id="5" name="Text Box 6"/>
          <p:cNvSpPr txBox="1">
            <a:spLocks noChangeArrowheads="1"/>
          </p:cNvSpPr>
          <p:nvPr/>
        </p:nvSpPr>
        <p:spPr bwMode="auto">
          <a:xfrm>
            <a:off x="1909764" y="6492875"/>
            <a:ext cx="8639175" cy="242888"/>
          </a:xfrm>
          <a:prstGeom prst="rect">
            <a:avLst/>
          </a:prstGeom>
          <a:noFill/>
          <a:ln w="9525">
            <a:noFill/>
            <a:miter lim="800000"/>
            <a:headEnd/>
            <a:tailEnd/>
          </a:ln>
        </p:spPr>
        <p:txBody>
          <a:bodyPr lIns="91407" tIns="45704" rIns="91407" bIns="45704">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1F497D">
                    <a:lumMod val="50000"/>
                  </a:srgbClr>
                </a:solidFill>
                <a:effectLst/>
                <a:uLnTx/>
                <a:uFillTx/>
                <a:latin typeface="Arial Narrow" pitchFamily="34" charset="0"/>
                <a:ea typeface="ＭＳ Ｐゴシック" charset="-128"/>
                <a:cs typeface="+mn-cs"/>
              </a:rPr>
              <a:t>Author not affiliated with MFS Investment Management or any of its subsidiaries.</a:t>
            </a:r>
          </a:p>
        </p:txBody>
      </p:sp>
    </p:spTree>
    <p:extLst>
      <p:ext uri="{BB962C8B-B14F-4D97-AF65-F5344CB8AC3E}">
        <p14:creationId xmlns:p14="http://schemas.microsoft.com/office/powerpoint/2010/main" val="48709137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878013" y="377825"/>
            <a:ext cx="8229600" cy="490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2400" dirty="0" smtClean="0"/>
              <a:t>7 IMPORTANT ESTATE </a:t>
            </a:r>
            <a:r>
              <a:rPr lang="en-US" sz="2400" dirty="0"/>
              <a:t>PLANNING </a:t>
            </a:r>
            <a:br>
              <a:rPr lang="en-US" sz="2400" dirty="0"/>
            </a:br>
            <a:r>
              <a:rPr lang="en-US" sz="2400" dirty="0"/>
              <a:t>TOOLS FOR SMART WOMEN</a:t>
            </a:r>
          </a:p>
        </p:txBody>
      </p:sp>
      <p:sp>
        <p:nvSpPr>
          <p:cNvPr id="23555" name="Text Placeholder 2"/>
          <p:cNvSpPr>
            <a:spLocks noGrp="1"/>
          </p:cNvSpPr>
          <p:nvPr>
            <p:ph type="body" sz="half" idx="1"/>
          </p:nvPr>
        </p:nvSpPr>
        <p:spPr>
          <a:xfrm>
            <a:off x="1752600" y="1133475"/>
            <a:ext cx="8534400" cy="5791200"/>
          </a:xfrm>
        </p:spPr>
        <p:txBody>
          <a:bodyPr/>
          <a:lstStyle/>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A Revocable Living Trust</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Wills</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Directives</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Durable Powers</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The Financial Plan</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The Giving Plan</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Written instructions</a:t>
            </a:r>
          </a:p>
          <a:p>
            <a:pPr>
              <a:lnSpc>
                <a:spcPct val="150000"/>
              </a:lnSpc>
              <a:spcBef>
                <a:spcPts val="200"/>
              </a:spcBef>
            </a:pPr>
            <a:r>
              <a:rPr lang="en-US" altLang="en-US" sz="2600" dirty="0">
                <a:latin typeface="Arial" panose="020B0604020202020204" pitchFamily="34" charset="0"/>
                <a:ea typeface="ＭＳ Ｐゴシック" pitchFamily="34" charset="-128"/>
                <a:cs typeface="Arial" panose="020B0604020202020204" pitchFamily="34" charset="0"/>
              </a:rPr>
              <a:t>Stay Educated                   </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5000"/>
              <a:buFont typeface="Arial" pitchFamily="34" charset="0"/>
              <a:buChar char="•"/>
              <a:defRPr sz="2800">
                <a:solidFill>
                  <a:srgbClr val="4B4B4B"/>
                </a:solidFill>
                <a:latin typeface="Arial Narrow" pitchFamily="34" charset="0"/>
                <a:ea typeface="ＭＳ Ｐゴシック" pitchFamily="34" charset="-128"/>
              </a:defRPr>
            </a:lvl1pPr>
            <a:lvl2pPr marL="742950" indent="-285750" eaLnBrk="0" hangingPunct="0">
              <a:spcBef>
                <a:spcPct val="20000"/>
              </a:spcBef>
              <a:buFont typeface="Arial" pitchFamily="34" charset="0"/>
              <a:buChar char="–"/>
              <a:defRPr sz="2400">
                <a:solidFill>
                  <a:srgbClr val="4B4B4B"/>
                </a:solidFill>
                <a:latin typeface="Arial Narrow" pitchFamily="34" charset="0"/>
                <a:ea typeface="ＭＳ Ｐゴシック" pitchFamily="34" charset="-128"/>
              </a:defRPr>
            </a:lvl2pPr>
            <a:lvl3pPr marL="1143000" indent="-228600" eaLnBrk="0" hangingPunct="0">
              <a:spcBef>
                <a:spcPct val="20000"/>
              </a:spcBef>
              <a:buFont typeface="Arial" pitchFamily="34" charset="0"/>
              <a:buChar char="•"/>
              <a:defRPr sz="2000">
                <a:solidFill>
                  <a:srgbClr val="4B4B4B"/>
                </a:solidFill>
                <a:latin typeface="Arial Narrow" pitchFamily="34" charset="0"/>
                <a:ea typeface="ＭＳ Ｐゴシック" pitchFamily="34" charset="-128"/>
              </a:defRPr>
            </a:lvl3pPr>
            <a:lvl4pPr marL="1600200" indent="-228600" eaLnBrk="0" hangingPunct="0">
              <a:spcBef>
                <a:spcPct val="20000"/>
              </a:spcBef>
              <a:buFont typeface="Arial" pitchFamily="34" charset="0"/>
              <a:buChar char="–"/>
              <a:defRPr>
                <a:solidFill>
                  <a:srgbClr val="4B4B4B"/>
                </a:solidFill>
                <a:latin typeface="Arial Narrow" pitchFamily="34" charset="0"/>
                <a:ea typeface="ＭＳ Ｐゴシック" pitchFamily="34" charset="-128"/>
              </a:defRPr>
            </a:lvl4pPr>
            <a:lvl5pPr marL="2057400" indent="-228600" eaLnBrk="0" hangingPunct="0">
              <a:spcBef>
                <a:spcPct val="20000"/>
              </a:spcBef>
              <a:buFont typeface="Arial" pitchFamily="34" charset="0"/>
              <a:buChar char="»"/>
              <a:defRPr>
                <a:solidFill>
                  <a:srgbClr val="4B4B4B"/>
                </a:solidFill>
                <a:latin typeface="Arial Narrow"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9pPr>
          </a:lstStyle>
          <a:p>
            <a:pPr eaLnBrk="1" fontAlgn="base" hangingPunct="1">
              <a:spcBef>
                <a:spcPct val="0"/>
              </a:spcBef>
              <a:spcAft>
                <a:spcPct val="0"/>
              </a:spcAft>
              <a:buSzTx/>
              <a:buNone/>
            </a:pPr>
            <a:fld id="{96754C68-5551-44E6-A33A-D57CBB820949}" type="slidenum">
              <a:rPr lang="en-US" altLang="en-US" sz="800">
                <a:solidFill>
                  <a:srgbClr val="A7898D"/>
                </a:solidFill>
                <a:latin typeface="Arial" pitchFamily="34" charset="0"/>
              </a:rPr>
              <a:pPr eaLnBrk="1" fontAlgn="base" hangingPunct="1">
                <a:spcBef>
                  <a:spcPct val="0"/>
                </a:spcBef>
                <a:spcAft>
                  <a:spcPct val="0"/>
                </a:spcAft>
                <a:buSzTx/>
                <a:buNone/>
              </a:pPr>
              <a:t>31</a:t>
            </a:fld>
            <a:endParaRPr lang="en-US" altLang="en-US" sz="800">
              <a:solidFill>
                <a:srgbClr val="A7898D"/>
              </a:solidFill>
              <a:latin typeface="Arial" pitchFamily="34" charset="0"/>
            </a:endParaRPr>
          </a:p>
        </p:txBody>
      </p:sp>
    </p:spTree>
    <p:extLst>
      <p:ext uri="{BB962C8B-B14F-4D97-AF65-F5344CB8AC3E}">
        <p14:creationId xmlns:p14="http://schemas.microsoft.com/office/powerpoint/2010/main" val="3027618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20465" y="132556"/>
            <a:ext cx="8229600" cy="490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ea typeface="ＭＳ Ｐゴシック" pitchFamily="34" charset="-128"/>
              </a:rPr>
              <a:t>STRATEGIES TO HELP WITH FINANCIAL </a:t>
            </a:r>
            <a:r>
              <a:rPr lang="en-US" altLang="en-US" sz="2400" dirty="0">
                <a:ea typeface="ＭＳ Ｐゴシック" pitchFamily="34" charset="-128"/>
              </a:rPr>
              <a:t>SUCCESS</a:t>
            </a:r>
          </a:p>
        </p:txBody>
      </p:sp>
      <p:sp>
        <p:nvSpPr>
          <p:cNvPr id="23555" name="Text Placeholder 2"/>
          <p:cNvSpPr>
            <a:spLocks noGrp="1"/>
          </p:cNvSpPr>
          <p:nvPr>
            <p:ph type="body" sz="half" idx="1"/>
          </p:nvPr>
        </p:nvSpPr>
        <p:spPr>
          <a:xfrm>
            <a:off x="1455716" y="477735"/>
            <a:ext cx="9148373" cy="6398675"/>
          </a:xfrm>
        </p:spPr>
        <p:txBody>
          <a:bodyPr/>
          <a:lstStyle/>
          <a:p>
            <a:pPr marL="457200" indent="-457200">
              <a:lnSpc>
                <a:spcPct val="150000"/>
              </a:lnSpc>
              <a:spcBef>
                <a:spcPts val="200"/>
              </a:spcBef>
              <a:buFont typeface="+mj-lt"/>
              <a:buAutoNum type="arabicPeriod"/>
            </a:pPr>
            <a:r>
              <a:rPr lang="en-US" altLang="en-US" sz="2400" dirty="0" smtClean="0">
                <a:latin typeface="Arial" panose="020B0604020202020204" pitchFamily="34" charset="0"/>
                <a:ea typeface="ＭＳ Ｐゴシック" pitchFamily="34" charset="-128"/>
                <a:cs typeface="Arial" panose="020B0604020202020204" pitchFamily="34" charset="0"/>
              </a:rPr>
              <a:t>Establish a budget, no matter your age</a:t>
            </a:r>
          </a:p>
          <a:p>
            <a:pPr marL="457200" indent="-457200">
              <a:lnSpc>
                <a:spcPct val="150000"/>
              </a:lnSpc>
              <a:spcBef>
                <a:spcPts val="200"/>
              </a:spcBef>
              <a:buFont typeface="+mj-lt"/>
              <a:buAutoNum type="arabicPeriod"/>
            </a:pPr>
            <a:r>
              <a:rPr lang="en-US" altLang="en-US" sz="2400" dirty="0" smtClean="0">
                <a:latin typeface="Arial" panose="020B0604020202020204" pitchFamily="34" charset="0"/>
                <a:ea typeface="ＭＳ Ｐゴシック" pitchFamily="34" charset="-128"/>
                <a:cs typeface="Arial" panose="020B0604020202020204" pitchFamily="34" charset="0"/>
              </a:rPr>
              <a:t>Know your income needs later in life</a:t>
            </a:r>
          </a:p>
          <a:p>
            <a:pPr marL="457200" indent="-457200">
              <a:lnSpc>
                <a:spcPct val="150000"/>
              </a:lnSpc>
              <a:spcBef>
                <a:spcPts val="200"/>
              </a:spcBef>
              <a:buFont typeface="+mj-lt"/>
              <a:buAutoNum type="arabicPeriod"/>
            </a:pPr>
            <a:r>
              <a:rPr lang="en-US" altLang="en-US" sz="2400" dirty="0" smtClean="0">
                <a:latin typeface="Arial" panose="020B0604020202020204" pitchFamily="34" charset="0"/>
                <a:ea typeface="ＭＳ Ｐゴシック" pitchFamily="34" charset="-128"/>
                <a:cs typeface="Arial" panose="020B0604020202020204" pitchFamily="34" charset="0"/>
              </a:rPr>
              <a:t>Diversify</a:t>
            </a:r>
            <a:endParaRPr lang="en-US" altLang="en-US" sz="2400" dirty="0">
              <a:latin typeface="Arial" panose="020B0604020202020204" pitchFamily="34" charset="0"/>
              <a:ea typeface="ＭＳ Ｐゴシック" pitchFamily="34" charset="-128"/>
              <a:cs typeface="Arial" panose="020B0604020202020204" pitchFamily="34" charset="0"/>
            </a:endParaRPr>
          </a:p>
          <a:p>
            <a:pPr marL="457200" indent="-457200">
              <a:lnSpc>
                <a:spcPct val="150000"/>
              </a:lnSpc>
              <a:spcBef>
                <a:spcPts val="200"/>
              </a:spcBef>
              <a:buFont typeface="+mj-lt"/>
              <a:buAutoNum type="arabicPeriod"/>
            </a:pPr>
            <a:r>
              <a:rPr lang="en-US" altLang="en-US" sz="2400" dirty="0">
                <a:latin typeface="Arial" panose="020B0604020202020204" pitchFamily="34" charset="0"/>
                <a:ea typeface="ＭＳ Ｐゴシック" pitchFamily="34" charset="-128"/>
                <a:cs typeface="Arial" panose="020B0604020202020204" pitchFamily="34" charset="0"/>
              </a:rPr>
              <a:t>Dollar Cost Average</a:t>
            </a:r>
          </a:p>
          <a:p>
            <a:pPr marL="457200" indent="-457200">
              <a:lnSpc>
                <a:spcPct val="150000"/>
              </a:lnSpc>
              <a:spcBef>
                <a:spcPts val="200"/>
              </a:spcBef>
              <a:buFont typeface="+mj-lt"/>
              <a:buAutoNum type="arabicPeriod"/>
            </a:pPr>
            <a:r>
              <a:rPr lang="en-US" altLang="en-US" sz="2400" dirty="0" smtClean="0">
                <a:latin typeface="Arial" panose="020B0604020202020204" pitchFamily="34" charset="0"/>
                <a:ea typeface="ＭＳ Ｐゴシック" pitchFamily="34" charset="-128"/>
                <a:cs typeface="Arial" panose="020B0604020202020204" pitchFamily="34" charset="0"/>
              </a:rPr>
              <a:t>Consider staying in the market even when </a:t>
            </a:r>
            <a:r>
              <a:rPr lang="en-US" altLang="en-US" sz="2400" dirty="0">
                <a:latin typeface="Arial" panose="020B0604020202020204" pitchFamily="34" charset="0"/>
                <a:ea typeface="ＭＳ Ｐゴシック" pitchFamily="34" charset="-128"/>
                <a:cs typeface="Arial" panose="020B0604020202020204" pitchFamily="34" charset="0"/>
              </a:rPr>
              <a:t>scared</a:t>
            </a:r>
          </a:p>
          <a:p>
            <a:pPr marL="457200" indent="-457200">
              <a:lnSpc>
                <a:spcPct val="150000"/>
              </a:lnSpc>
              <a:spcBef>
                <a:spcPts val="200"/>
              </a:spcBef>
              <a:buFont typeface="+mj-lt"/>
              <a:buAutoNum type="arabicPeriod"/>
            </a:pPr>
            <a:r>
              <a:rPr lang="en-US" altLang="en-US" sz="2400" dirty="0">
                <a:latin typeface="Arial" panose="020B0604020202020204" pitchFamily="34" charset="0"/>
                <a:ea typeface="ＭＳ Ｐゴシック" pitchFamily="34" charset="-128"/>
                <a:cs typeface="Arial" panose="020B0604020202020204" pitchFamily="34" charset="0"/>
              </a:rPr>
              <a:t>Use Professional Advice</a:t>
            </a:r>
          </a:p>
          <a:p>
            <a:pPr marL="457200" indent="-457200">
              <a:lnSpc>
                <a:spcPct val="150000"/>
              </a:lnSpc>
              <a:spcBef>
                <a:spcPts val="200"/>
              </a:spcBef>
              <a:buFont typeface="+mj-lt"/>
              <a:buAutoNum type="arabicPeriod"/>
            </a:pPr>
            <a:r>
              <a:rPr lang="en-US" altLang="en-US" sz="2400" dirty="0" smtClean="0">
                <a:latin typeface="Arial" panose="020B0604020202020204" pitchFamily="34" charset="0"/>
                <a:ea typeface="ＭＳ Ｐゴシック" pitchFamily="34" charset="-128"/>
                <a:cs typeface="Arial" panose="020B0604020202020204" pitchFamily="34" charset="0"/>
              </a:rPr>
              <a:t>Set financial limits for adult </a:t>
            </a:r>
            <a:r>
              <a:rPr lang="en-US" altLang="en-US" sz="2400" dirty="0">
                <a:latin typeface="Arial" panose="020B0604020202020204" pitchFamily="34" charset="0"/>
                <a:ea typeface="ＭＳ Ｐゴシック" pitchFamily="34" charset="-128"/>
                <a:cs typeface="Arial" panose="020B0604020202020204" pitchFamily="34" charset="0"/>
              </a:rPr>
              <a:t>kids </a:t>
            </a:r>
            <a:r>
              <a:rPr lang="en-US" altLang="en-US" sz="2400" dirty="0" smtClean="0">
                <a:latin typeface="Arial" panose="020B0604020202020204" pitchFamily="34" charset="0"/>
                <a:ea typeface="ＭＳ Ｐゴシック" pitchFamily="34" charset="-128"/>
                <a:cs typeface="Arial" panose="020B0604020202020204" pitchFamily="34" charset="0"/>
              </a:rPr>
              <a:t>if they return home after college </a:t>
            </a:r>
            <a:endParaRPr lang="en-US" altLang="en-US" sz="2400" dirty="0">
              <a:latin typeface="Arial" panose="020B0604020202020204" pitchFamily="34" charset="0"/>
              <a:ea typeface="ＭＳ Ｐゴシック" pitchFamily="34" charset="-128"/>
              <a:cs typeface="Arial" panose="020B0604020202020204" pitchFamily="34" charset="0"/>
            </a:endParaRPr>
          </a:p>
          <a:p>
            <a:pPr marL="457200" indent="-457200">
              <a:lnSpc>
                <a:spcPct val="150000"/>
              </a:lnSpc>
              <a:spcBef>
                <a:spcPts val="200"/>
              </a:spcBef>
              <a:buFont typeface="+mj-lt"/>
              <a:buAutoNum type="arabicPeriod"/>
            </a:pPr>
            <a:r>
              <a:rPr lang="en-US" altLang="en-US" sz="2400" dirty="0">
                <a:latin typeface="Arial" panose="020B0604020202020204" pitchFamily="34" charset="0"/>
                <a:ea typeface="ＭＳ Ｐゴシック" pitchFamily="34" charset="-128"/>
                <a:cs typeface="Arial" panose="020B0604020202020204" pitchFamily="34" charset="0"/>
              </a:rPr>
              <a:t>Have Goals</a:t>
            </a:r>
          </a:p>
          <a:p>
            <a:pPr marL="457200" indent="-457200">
              <a:lnSpc>
                <a:spcPct val="150000"/>
              </a:lnSpc>
              <a:spcBef>
                <a:spcPts val="200"/>
              </a:spcBef>
              <a:buFont typeface="+mj-lt"/>
              <a:buAutoNum type="arabicPeriod"/>
            </a:pPr>
            <a:r>
              <a:rPr lang="en-US" altLang="en-US" sz="2400" dirty="0" smtClean="0">
                <a:latin typeface="Arial" panose="020B0604020202020204" pitchFamily="34" charset="0"/>
                <a:ea typeface="ＭＳ Ｐゴシック" pitchFamily="34" charset="-128"/>
                <a:cs typeface="Arial" panose="020B0604020202020204" pitchFamily="34" charset="0"/>
              </a:rPr>
              <a:t>Know what your back-up plan is: Worst Case Scenario</a:t>
            </a:r>
            <a:endParaRPr lang="en-US" altLang="en-US" sz="2400" dirty="0">
              <a:latin typeface="Arial" panose="020B0604020202020204" pitchFamily="34" charset="0"/>
              <a:ea typeface="ＭＳ Ｐゴシック" pitchFamily="34" charset="-128"/>
              <a:cs typeface="Arial" panose="020B0604020202020204" pitchFamily="34" charset="0"/>
            </a:endParaRPr>
          </a:p>
          <a:p>
            <a:pPr marL="457200" indent="-457200">
              <a:lnSpc>
                <a:spcPct val="150000"/>
              </a:lnSpc>
              <a:spcBef>
                <a:spcPts val="200"/>
              </a:spcBef>
              <a:buFont typeface="+mj-lt"/>
              <a:buAutoNum type="arabicPeriod"/>
            </a:pPr>
            <a:r>
              <a:rPr lang="en-US" altLang="en-US" sz="2400" dirty="0">
                <a:latin typeface="Arial" panose="020B0604020202020204" pitchFamily="34" charset="0"/>
                <a:ea typeface="ＭＳ Ｐゴシック" pitchFamily="34" charset="-128"/>
                <a:cs typeface="Arial" panose="020B0604020202020204" pitchFamily="34" charset="0"/>
              </a:rPr>
              <a:t>Stay Educated                   </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5000"/>
              <a:buFont typeface="Arial" pitchFamily="34" charset="0"/>
              <a:buChar char="•"/>
              <a:defRPr sz="2800">
                <a:solidFill>
                  <a:srgbClr val="4B4B4B"/>
                </a:solidFill>
                <a:latin typeface="Arial Narrow" pitchFamily="34" charset="0"/>
                <a:ea typeface="ＭＳ Ｐゴシック" pitchFamily="34" charset="-128"/>
              </a:defRPr>
            </a:lvl1pPr>
            <a:lvl2pPr marL="742950" indent="-285750" eaLnBrk="0" hangingPunct="0">
              <a:spcBef>
                <a:spcPct val="20000"/>
              </a:spcBef>
              <a:buFont typeface="Arial" pitchFamily="34" charset="0"/>
              <a:buChar char="–"/>
              <a:defRPr sz="2400">
                <a:solidFill>
                  <a:srgbClr val="4B4B4B"/>
                </a:solidFill>
                <a:latin typeface="Arial Narrow" pitchFamily="34" charset="0"/>
                <a:ea typeface="ＭＳ Ｐゴシック" pitchFamily="34" charset="-128"/>
              </a:defRPr>
            </a:lvl2pPr>
            <a:lvl3pPr marL="1143000" indent="-228600" eaLnBrk="0" hangingPunct="0">
              <a:spcBef>
                <a:spcPct val="20000"/>
              </a:spcBef>
              <a:buFont typeface="Arial" pitchFamily="34" charset="0"/>
              <a:buChar char="•"/>
              <a:defRPr sz="2000">
                <a:solidFill>
                  <a:srgbClr val="4B4B4B"/>
                </a:solidFill>
                <a:latin typeface="Arial Narrow" pitchFamily="34" charset="0"/>
                <a:ea typeface="ＭＳ Ｐゴシック" pitchFamily="34" charset="-128"/>
              </a:defRPr>
            </a:lvl3pPr>
            <a:lvl4pPr marL="1600200" indent="-228600" eaLnBrk="0" hangingPunct="0">
              <a:spcBef>
                <a:spcPct val="20000"/>
              </a:spcBef>
              <a:buFont typeface="Arial" pitchFamily="34" charset="0"/>
              <a:buChar char="–"/>
              <a:defRPr>
                <a:solidFill>
                  <a:srgbClr val="4B4B4B"/>
                </a:solidFill>
                <a:latin typeface="Arial Narrow" pitchFamily="34" charset="0"/>
                <a:ea typeface="ＭＳ Ｐゴシック" pitchFamily="34" charset="-128"/>
              </a:defRPr>
            </a:lvl4pPr>
            <a:lvl5pPr marL="2057400" indent="-228600" eaLnBrk="0" hangingPunct="0">
              <a:spcBef>
                <a:spcPct val="20000"/>
              </a:spcBef>
              <a:buFont typeface="Arial" pitchFamily="34" charset="0"/>
              <a:buChar char="»"/>
              <a:defRPr>
                <a:solidFill>
                  <a:srgbClr val="4B4B4B"/>
                </a:solidFill>
                <a:latin typeface="Arial Narrow"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a:solidFill>
                  <a:srgbClr val="4B4B4B"/>
                </a:solidFill>
                <a:latin typeface="Arial Narrow"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6754C68-5551-44E6-A33A-D57CBB820949}" type="slidenum">
              <a:rPr kumimoji="0" lang="en-US" altLang="en-US" sz="800" b="0" i="0" u="none" strike="noStrike" kern="1200" cap="none" spc="0" normalizeH="0" baseline="0" noProof="0">
                <a:ln>
                  <a:noFill/>
                </a:ln>
                <a:solidFill>
                  <a:srgbClr val="A7898D"/>
                </a:solidFill>
                <a:effectLst/>
                <a:uLnTx/>
                <a:uFillTx/>
                <a:latin typeface="Arial" pitchFamily="34" charset="0"/>
                <a:ea typeface="ＭＳ Ｐゴシック" pitchFamily="34" charset="-128"/>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800" b="0" i="0" u="none" strike="noStrike" kern="1200" cap="none" spc="0" normalizeH="0" baseline="0" noProof="0">
              <a:ln>
                <a:noFill/>
              </a:ln>
              <a:solidFill>
                <a:srgbClr val="A7898D"/>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42766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5400" y="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6261" y="334082"/>
            <a:ext cx="925114" cy="42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686669" y="128588"/>
            <a:ext cx="8415976" cy="6612553"/>
          </a:xfrm>
          <a:prstGeom prst="rect">
            <a:avLst/>
          </a:prstGeom>
          <a:ln>
            <a:solidFill>
              <a:schemeClr val="bg1">
                <a:lumMod val="65000"/>
              </a:schemeClr>
            </a:solidFill>
          </a:ln>
        </p:spPr>
      </p:pic>
    </p:spTree>
    <p:extLst>
      <p:ext uri="{BB962C8B-B14F-4D97-AF65-F5344CB8AC3E}">
        <p14:creationId xmlns:p14="http://schemas.microsoft.com/office/powerpoint/2010/main" val="221675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8A2291-FEA1-458E-8FF8-08B3E421AFF2}" type="slidenum">
              <a:rPr lang="en-US" smtClean="0"/>
              <a:pPr>
                <a:defRPr/>
              </a:pPr>
              <a:t>34</a:t>
            </a:fld>
            <a:endParaRPr lang="en-US"/>
          </a:p>
        </p:txBody>
      </p:sp>
      <p:pic>
        <p:nvPicPr>
          <p:cNvPr id="3" name="Picture 2"/>
          <p:cNvPicPr>
            <a:picLocks noChangeAspect="1"/>
          </p:cNvPicPr>
          <p:nvPr/>
        </p:nvPicPr>
        <p:blipFill>
          <a:blip r:embed="rId3"/>
          <a:stretch>
            <a:fillRect/>
          </a:stretch>
        </p:blipFill>
        <p:spPr>
          <a:xfrm>
            <a:off x="1722796" y="150659"/>
            <a:ext cx="8412270" cy="6524779"/>
          </a:xfrm>
          <a:prstGeom prst="rect">
            <a:avLst/>
          </a:prstGeom>
          <a:ln>
            <a:solidFill>
              <a:schemeClr val="bg1">
                <a:lumMod val="65000"/>
              </a:schemeClr>
            </a:solidFill>
          </a:ln>
        </p:spPr>
      </p:pic>
    </p:spTree>
    <p:extLst>
      <p:ext uri="{BB962C8B-B14F-4D97-AF65-F5344CB8AC3E}">
        <p14:creationId xmlns:p14="http://schemas.microsoft.com/office/powerpoint/2010/main" val="1975375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981201" y="381000"/>
            <a:ext cx="8124825" cy="685800"/>
          </a:xfrm>
          <a:noFill/>
          <a:ln>
            <a:miter lim="800000"/>
            <a:headEnd/>
            <a:tailEnd/>
          </a:ln>
        </p:spPr>
        <p:txBody>
          <a:bodyPr vert="horz" wrap="square" lIns="0" tIns="45720" rIns="91440" bIns="45720" numCol="1" rtlCol="0" anchor="t" anchorCtr="0" compatLnSpc="1">
            <a:prstTxWarp prst="textNoShape">
              <a:avLst/>
            </a:prstTxWarp>
            <a:normAutofit/>
          </a:bodyPr>
          <a:lstStyle/>
          <a:p>
            <a:r>
              <a:rPr lang="en-US" sz="2800" dirty="0"/>
              <a:t>CREATE YOUR STRATEGY TODAY</a:t>
            </a:r>
          </a:p>
        </p:txBody>
      </p:sp>
      <p:sp>
        <p:nvSpPr>
          <p:cNvPr id="23555" name="Slide Number Placeholder 2"/>
          <p:cNvSpPr>
            <a:spLocks noGrp="1"/>
          </p:cNvSpPr>
          <p:nvPr>
            <p:ph type="sldNum" sz="quarter" idx="12"/>
          </p:nvPr>
        </p:nvSpPr>
        <p:spPr bwMode="auto">
          <a:noFill/>
          <a:ln>
            <a:miter lim="800000"/>
            <a:headEnd/>
            <a:tailEnd/>
          </a:ln>
        </p:spPr>
        <p:txBody>
          <a:bodyPr/>
          <a:lstStyle/>
          <a:p>
            <a:pPr fontAlgn="base">
              <a:spcBef>
                <a:spcPct val="0"/>
              </a:spcBef>
              <a:spcAft>
                <a:spcPct val="0"/>
              </a:spcAft>
            </a:pPr>
            <a:fld id="{A2D0A77B-6B3A-4CDF-BABC-FB8C4DA1629D}" type="slidenum">
              <a:rPr lang="en-US">
                <a:ea typeface="ＭＳ Ｐゴシック" charset="-128"/>
              </a:rPr>
              <a:pPr fontAlgn="base">
                <a:spcBef>
                  <a:spcPct val="0"/>
                </a:spcBef>
                <a:spcAft>
                  <a:spcPct val="0"/>
                </a:spcAft>
              </a:pPr>
              <a:t>35</a:t>
            </a:fld>
            <a:endParaRPr lang="en-US">
              <a:ea typeface="ＭＳ Ｐゴシック" charset="-128"/>
            </a:endParaRPr>
          </a:p>
        </p:txBody>
      </p:sp>
      <p:sp>
        <p:nvSpPr>
          <p:cNvPr id="13" name="Rectangle 12"/>
          <p:cNvSpPr/>
          <p:nvPr/>
        </p:nvSpPr>
        <p:spPr>
          <a:xfrm>
            <a:off x="1981200" y="1694080"/>
            <a:ext cx="762000" cy="762000"/>
          </a:xfrm>
          <a:prstGeom prst="rect">
            <a:avLst/>
          </a:prstGeom>
          <a:solidFill>
            <a:srgbClr val="990033"/>
          </a:solidFill>
          <a:ln w="25400" cap="flat" cmpd="sng" algn="ctr">
            <a:noFill/>
            <a:prstDash val="solid"/>
          </a:ln>
          <a:effectLst/>
          <a:scene3d>
            <a:camera prst="orthographicFront"/>
            <a:lightRig rig="threePt" dir="t"/>
          </a:scene3d>
          <a:sp3d>
            <a:bevelT w="114300" prst="artDeco"/>
          </a:sp3d>
        </p:spPr>
        <p:txBody>
          <a:bodyPr rtlCol="0" anchor="ctr"/>
          <a:lstStyle/>
          <a:p>
            <a:pPr algn="ctr">
              <a:defRPr/>
            </a:pPr>
            <a:r>
              <a:rPr lang="en-US" sz="3600" b="1" kern="0" dirty="0">
                <a:solidFill>
                  <a:prstClr val="white"/>
                </a:solidFill>
                <a:latin typeface="Arial Narrow"/>
                <a:ea typeface="ＭＳ Ｐゴシック" charset="-128"/>
              </a:rPr>
              <a:t>1</a:t>
            </a:r>
          </a:p>
        </p:txBody>
      </p:sp>
      <p:sp>
        <p:nvSpPr>
          <p:cNvPr id="14" name="Rectangle 13"/>
          <p:cNvSpPr/>
          <p:nvPr/>
        </p:nvSpPr>
        <p:spPr>
          <a:xfrm>
            <a:off x="2895600" y="1694080"/>
            <a:ext cx="6248400" cy="762000"/>
          </a:xfrm>
          <a:prstGeom prst="rect">
            <a:avLst/>
          </a:prstGeom>
          <a:gradFill flip="none" rotWithShape="1">
            <a:gsLst>
              <a:gs pos="0">
                <a:sysClr val="window" lastClr="FFFFFF">
                  <a:lumMod val="75000"/>
                </a:sysClr>
              </a:gs>
              <a:gs pos="63000">
                <a:sysClr val="window" lastClr="FFFFFF">
                  <a:lumMod val="95000"/>
                </a:sysClr>
              </a:gs>
            </a:gsLst>
            <a:lin ang="16200000" scaled="1"/>
            <a:tileRect/>
          </a:gradFill>
          <a:ln w="25400" cap="flat" cmpd="sng" algn="ctr">
            <a:noFill/>
            <a:prstDash val="solid"/>
          </a:ln>
          <a:effectLst/>
        </p:spPr>
        <p:txBody>
          <a:bodyPr rtlCol="0" anchor="ctr"/>
          <a:lstStyle/>
          <a:p>
            <a:pPr>
              <a:defRPr/>
            </a:pPr>
            <a:r>
              <a:rPr lang="en-US" sz="3600" b="1" kern="0" dirty="0">
                <a:solidFill>
                  <a:prstClr val="black"/>
                </a:solidFill>
                <a:latin typeface="Arial Narrow"/>
                <a:ea typeface="ＭＳ Ｐゴシック" charset="-128"/>
              </a:rPr>
              <a:t>Identify your needs</a:t>
            </a:r>
          </a:p>
        </p:txBody>
      </p:sp>
      <p:grpSp>
        <p:nvGrpSpPr>
          <p:cNvPr id="19" name="Group 18"/>
          <p:cNvGrpSpPr/>
          <p:nvPr/>
        </p:nvGrpSpPr>
        <p:grpSpPr>
          <a:xfrm>
            <a:off x="1981200" y="2971800"/>
            <a:ext cx="7162800" cy="762000"/>
            <a:chOff x="457200" y="2971800"/>
            <a:chExt cx="7162800" cy="762000"/>
          </a:xfrm>
        </p:grpSpPr>
        <p:sp>
          <p:nvSpPr>
            <p:cNvPr id="15" name="Rectangle 14"/>
            <p:cNvSpPr/>
            <p:nvPr/>
          </p:nvSpPr>
          <p:spPr>
            <a:xfrm>
              <a:off x="457200" y="2971800"/>
              <a:ext cx="762000" cy="762000"/>
            </a:xfrm>
            <a:prstGeom prst="rect">
              <a:avLst/>
            </a:prstGeom>
            <a:solidFill>
              <a:srgbClr val="990033"/>
            </a:solidFill>
            <a:ln w="25400" cap="flat" cmpd="sng" algn="ctr">
              <a:noFill/>
              <a:prstDash val="solid"/>
            </a:ln>
            <a:effectLst/>
            <a:scene3d>
              <a:camera prst="orthographicFront"/>
              <a:lightRig rig="threePt" dir="t"/>
            </a:scene3d>
            <a:sp3d>
              <a:bevelT w="114300" prst="artDeco"/>
            </a:sp3d>
          </p:spPr>
          <p:txBody>
            <a:bodyPr rtlCol="0" anchor="ctr"/>
            <a:lstStyle/>
            <a:p>
              <a:pPr algn="ctr">
                <a:defRPr/>
              </a:pPr>
              <a:r>
                <a:rPr lang="en-US" sz="3600" b="1" kern="0" dirty="0">
                  <a:solidFill>
                    <a:prstClr val="white"/>
                  </a:solidFill>
                  <a:latin typeface="Arial Narrow"/>
                  <a:ea typeface="ＭＳ Ｐゴシック" charset="-128"/>
                </a:rPr>
                <a:t>2</a:t>
              </a:r>
            </a:p>
          </p:txBody>
        </p:sp>
        <p:sp>
          <p:nvSpPr>
            <p:cNvPr id="16" name="Rectangle 15"/>
            <p:cNvSpPr/>
            <p:nvPr/>
          </p:nvSpPr>
          <p:spPr>
            <a:xfrm>
              <a:off x="1371600" y="2971800"/>
              <a:ext cx="6248400" cy="762000"/>
            </a:xfrm>
            <a:prstGeom prst="rect">
              <a:avLst/>
            </a:prstGeom>
            <a:gradFill flip="none" rotWithShape="1">
              <a:gsLst>
                <a:gs pos="0">
                  <a:sysClr val="window" lastClr="FFFFFF">
                    <a:lumMod val="75000"/>
                  </a:sysClr>
                </a:gs>
                <a:gs pos="63000">
                  <a:sysClr val="window" lastClr="FFFFFF">
                    <a:lumMod val="95000"/>
                  </a:sysClr>
                </a:gs>
              </a:gsLst>
              <a:lin ang="16200000" scaled="1"/>
              <a:tileRect/>
            </a:gradFill>
            <a:ln w="25400" cap="flat" cmpd="sng" algn="ctr">
              <a:noFill/>
              <a:prstDash val="solid"/>
            </a:ln>
            <a:effectLst/>
          </p:spPr>
          <p:txBody>
            <a:bodyPr rtlCol="0" anchor="ctr"/>
            <a:lstStyle/>
            <a:p>
              <a:pPr>
                <a:defRPr/>
              </a:pPr>
              <a:r>
                <a:rPr lang="en-US" sz="3600" b="1" kern="0" dirty="0">
                  <a:solidFill>
                    <a:prstClr val="black"/>
                  </a:solidFill>
                  <a:latin typeface="Arial Narrow"/>
                  <a:ea typeface="ＭＳ Ｐゴシック" charset="-128"/>
                </a:rPr>
                <a:t>Meet with your advisor</a:t>
              </a:r>
            </a:p>
          </p:txBody>
        </p:sp>
      </p:grpSp>
      <p:grpSp>
        <p:nvGrpSpPr>
          <p:cNvPr id="20" name="Group 19"/>
          <p:cNvGrpSpPr/>
          <p:nvPr/>
        </p:nvGrpSpPr>
        <p:grpSpPr>
          <a:xfrm>
            <a:off x="1981200" y="4267200"/>
            <a:ext cx="7162800" cy="762000"/>
            <a:chOff x="457200" y="4267200"/>
            <a:chExt cx="7162800" cy="762000"/>
          </a:xfrm>
        </p:grpSpPr>
        <p:sp>
          <p:nvSpPr>
            <p:cNvPr id="17" name="Rectangle 16"/>
            <p:cNvSpPr/>
            <p:nvPr/>
          </p:nvSpPr>
          <p:spPr>
            <a:xfrm>
              <a:off x="457200" y="4267200"/>
              <a:ext cx="762000" cy="762000"/>
            </a:xfrm>
            <a:prstGeom prst="rect">
              <a:avLst/>
            </a:prstGeom>
            <a:solidFill>
              <a:srgbClr val="990033"/>
            </a:solidFill>
            <a:ln w="25400" cap="flat" cmpd="sng" algn="ctr">
              <a:noFill/>
              <a:prstDash val="solid"/>
            </a:ln>
            <a:effectLst/>
            <a:scene3d>
              <a:camera prst="orthographicFront"/>
              <a:lightRig rig="threePt" dir="t"/>
            </a:scene3d>
            <a:sp3d>
              <a:bevelT w="114300" prst="artDeco"/>
            </a:sp3d>
          </p:spPr>
          <p:txBody>
            <a:bodyPr rtlCol="0" anchor="ctr"/>
            <a:lstStyle/>
            <a:p>
              <a:pPr algn="ctr">
                <a:defRPr/>
              </a:pPr>
              <a:r>
                <a:rPr lang="en-US" sz="3600" b="1" kern="0" dirty="0">
                  <a:solidFill>
                    <a:prstClr val="white"/>
                  </a:solidFill>
                  <a:latin typeface="Arial Narrow"/>
                  <a:ea typeface="ＭＳ Ｐゴシック" charset="-128"/>
                </a:rPr>
                <a:t>3</a:t>
              </a:r>
            </a:p>
          </p:txBody>
        </p:sp>
        <p:sp>
          <p:nvSpPr>
            <p:cNvPr id="18" name="Rectangle 17"/>
            <p:cNvSpPr/>
            <p:nvPr/>
          </p:nvSpPr>
          <p:spPr>
            <a:xfrm>
              <a:off x="1371600" y="4267200"/>
              <a:ext cx="6248400" cy="762000"/>
            </a:xfrm>
            <a:prstGeom prst="rect">
              <a:avLst/>
            </a:prstGeom>
            <a:gradFill flip="none" rotWithShape="1">
              <a:gsLst>
                <a:gs pos="0">
                  <a:sysClr val="window" lastClr="FFFFFF">
                    <a:lumMod val="75000"/>
                  </a:sysClr>
                </a:gs>
                <a:gs pos="63000">
                  <a:sysClr val="window" lastClr="FFFFFF">
                    <a:lumMod val="95000"/>
                  </a:sysClr>
                </a:gs>
              </a:gsLst>
              <a:lin ang="16200000" scaled="1"/>
              <a:tileRect/>
            </a:gradFill>
            <a:ln w="25400" cap="flat" cmpd="sng" algn="ctr">
              <a:noFill/>
              <a:prstDash val="solid"/>
            </a:ln>
            <a:effectLst/>
          </p:spPr>
          <p:txBody>
            <a:bodyPr rtlCol="0" anchor="ctr"/>
            <a:lstStyle/>
            <a:p>
              <a:pPr>
                <a:defRPr/>
              </a:pPr>
              <a:r>
                <a:rPr lang="en-US" sz="3600" b="1" kern="0" dirty="0">
                  <a:solidFill>
                    <a:prstClr val="black"/>
                  </a:solidFill>
                  <a:latin typeface="Arial Narrow"/>
                  <a:ea typeface="ＭＳ Ｐゴシック" charset="-128"/>
                </a:rPr>
                <a:t>Build your plan</a:t>
              </a:r>
            </a:p>
          </p:txBody>
        </p:sp>
      </p:grpSp>
    </p:spTree>
    <p:extLst>
      <p:ext uri="{BB962C8B-B14F-4D97-AF65-F5344CB8AC3E}">
        <p14:creationId xmlns:p14="http://schemas.microsoft.com/office/powerpoint/2010/main" val="28424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was then…</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pPr/>
              <a:t>4</a:t>
            </a:fld>
            <a:endParaRPr lang="en-US" dirty="0"/>
          </a:p>
        </p:txBody>
      </p:sp>
      <p:sp>
        <p:nvSpPr>
          <p:cNvPr id="9" name="Text Placeholder 8"/>
          <p:cNvSpPr>
            <a:spLocks noGrp="1"/>
          </p:cNvSpPr>
          <p:nvPr>
            <p:ph type="body" sz="quarter" idx="12"/>
          </p:nvPr>
        </p:nvSpPr>
        <p:spPr/>
        <p:txBody>
          <a:bodyPr/>
          <a:lstStyle/>
          <a:p>
            <a:endParaRPr lang="en-US"/>
          </a:p>
        </p:txBody>
      </p:sp>
      <p:sp>
        <p:nvSpPr>
          <p:cNvPr id="6" name="Text Placeholder 5"/>
          <p:cNvSpPr>
            <a:spLocks noGrp="1"/>
          </p:cNvSpPr>
          <p:nvPr>
            <p:ph type="body" sz="quarter" idx="15"/>
          </p:nvPr>
        </p:nvSpPr>
        <p:spPr/>
        <p:txBody>
          <a:bodyPr/>
          <a:lstStyle/>
          <a:p>
            <a:r>
              <a:rPr lang="en-US" dirty="0" smtClean="0"/>
              <a:t>The 1950’s: The Good Housewife</a:t>
            </a:r>
            <a:endParaRPr lang="en-US" dirty="0"/>
          </a:p>
        </p:txBody>
      </p:sp>
      <p:sp>
        <p:nvSpPr>
          <p:cNvPr id="10" name="Text Placeholder 9"/>
          <p:cNvSpPr>
            <a:spLocks noGrp="1"/>
          </p:cNvSpPr>
          <p:nvPr>
            <p:ph type="body" sz="quarter" idx="16"/>
          </p:nvPr>
        </p:nvSpPr>
        <p:spPr/>
        <p:txBody>
          <a:bodyPr/>
          <a:lstStyle/>
          <a:p>
            <a:endParaRPr lang="en-US"/>
          </a:p>
        </p:txBody>
      </p:sp>
      <p:pic>
        <p:nvPicPr>
          <p:cNvPr id="8" name="Picture 2" descr="http://motifmagazine.files.wordpress.com/2011/01/retro-housewife.jpg"/>
          <p:cNvPicPr>
            <a:picLocks noChangeAspect="1" noChangeArrowheads="1"/>
          </p:cNvPicPr>
          <p:nvPr/>
        </p:nvPicPr>
        <p:blipFill>
          <a:blip r:embed="rId3" cstate="email"/>
          <a:srcRect/>
          <a:stretch>
            <a:fillRect/>
          </a:stretch>
        </p:blipFill>
        <p:spPr bwMode="auto">
          <a:xfrm>
            <a:off x="3948651" y="1393282"/>
            <a:ext cx="4294699" cy="425608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Rectangle 10"/>
          <p:cNvSpPr/>
          <p:nvPr/>
        </p:nvSpPr>
        <p:spPr>
          <a:xfrm>
            <a:off x="0" y="5928422"/>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Women supported the family through caregiving</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4219728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now</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5</a:t>
            </a:fld>
            <a:endParaRPr lang="en-US" dirty="0">
              <a:solidFill>
                <a:srgbClr val="474C55"/>
              </a:solidFill>
            </a:endParaRPr>
          </a:p>
        </p:txBody>
      </p:sp>
      <p:sp>
        <p:nvSpPr>
          <p:cNvPr id="9" name="Text Placeholder 8"/>
          <p:cNvSpPr>
            <a:spLocks noGrp="1"/>
          </p:cNvSpPr>
          <p:nvPr>
            <p:ph type="body" sz="quarter" idx="12"/>
          </p:nvPr>
        </p:nvSpPr>
        <p:spPr/>
        <p:txBody>
          <a:bodyPr/>
          <a:lstStyle/>
          <a:p>
            <a:endParaRPr lang="en-US"/>
          </a:p>
        </p:txBody>
      </p:sp>
      <p:sp>
        <p:nvSpPr>
          <p:cNvPr id="10" name="Text Placeholder 9"/>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a:xfrm>
            <a:off x="342900" y="6289091"/>
            <a:ext cx="11414185" cy="361509"/>
          </a:xfrm>
        </p:spPr>
        <p:txBody>
          <a:bodyPr vert="horz" wrap="square" lIns="0" tIns="45720" rIns="0" bIns="0" rtlCol="0" anchor="b">
            <a:spAutoFit/>
          </a:bodyPr>
          <a:lstStyle/>
          <a:p>
            <a:pPr>
              <a:lnSpc>
                <a:spcPct val="85000"/>
              </a:lnSpc>
              <a:spcBef>
                <a:spcPts val="100"/>
              </a:spcBef>
            </a:pPr>
            <a:r>
              <a:rPr lang="en-US" sz="1200" baseline="30000" dirty="0" smtClean="0">
                <a:solidFill>
                  <a:srgbClr val="676A6F"/>
                </a:solidFill>
              </a:rPr>
              <a:t>1</a:t>
            </a:r>
            <a:r>
              <a:rPr lang="en-US" sz="1200" dirty="0" smtClean="0">
                <a:solidFill>
                  <a:srgbClr val="676A6F"/>
                </a:solidFill>
              </a:rPr>
              <a:t>NBC, WSJ Polls, March 2018 </a:t>
            </a:r>
            <a:r>
              <a:rPr lang="en-US" sz="1200" dirty="0">
                <a:solidFill>
                  <a:srgbClr val="676A6F"/>
                </a:solidFill>
              </a:rPr>
              <a:t/>
            </a:r>
            <a:br>
              <a:rPr lang="en-US" sz="1200" dirty="0">
                <a:solidFill>
                  <a:srgbClr val="676A6F"/>
                </a:solidFill>
              </a:rPr>
            </a:br>
            <a:r>
              <a:rPr lang="en-US" sz="1200" baseline="30000" dirty="0">
                <a:solidFill>
                  <a:srgbClr val="676A6F"/>
                </a:solidFill>
              </a:rPr>
              <a:t>2</a:t>
            </a:r>
            <a:r>
              <a:rPr lang="en-US" sz="1200" dirty="0">
                <a:solidFill>
                  <a:srgbClr val="676A6F"/>
                </a:solidFill>
              </a:rPr>
              <a:t>U.S. Bureau of Labor Statistics, Current Population Survey, U.S. Household Data, Table 11, </a:t>
            </a:r>
            <a:r>
              <a:rPr lang="en-US" sz="1200" dirty="0" smtClean="0">
                <a:solidFill>
                  <a:srgbClr val="676A6F"/>
                </a:solidFill>
              </a:rPr>
              <a:t>2018</a:t>
            </a:r>
            <a:endParaRPr lang="en-US" sz="1200" dirty="0">
              <a:solidFill>
                <a:srgbClr val="676A6F"/>
              </a:solidFill>
            </a:endParaRPr>
          </a:p>
        </p:txBody>
      </p:sp>
      <p:sp>
        <p:nvSpPr>
          <p:cNvPr id="13" name="Text Placeholder 3"/>
          <p:cNvSpPr txBox="1">
            <a:spLocks/>
          </p:cNvSpPr>
          <p:nvPr/>
        </p:nvSpPr>
        <p:spPr>
          <a:xfrm>
            <a:off x="7973065" y="1825625"/>
            <a:ext cx="3295834" cy="4351338"/>
          </a:xfrm>
          <a:prstGeom prst="rect">
            <a:avLst/>
          </a:prstGeom>
        </p:spPr>
        <p:txBody>
          <a:bodyPr vert="horz" wrap="square" lIns="36576" tIns="36576" rIns="36576" bIns="36576" rtlCol="0">
            <a:normAutofit/>
          </a:bodyPr>
          <a:lstStyle>
            <a:lvl1pPr marL="342900" indent="-342900" algn="l" defTabSz="914400" rtl="0" eaLnBrk="1" latinLnBrk="0" hangingPunct="1">
              <a:lnSpc>
                <a:spcPct val="100000"/>
              </a:lnSpc>
              <a:spcBef>
                <a:spcPts val="600"/>
              </a:spcBef>
              <a:buClr>
                <a:schemeClr val="accent2"/>
              </a:buClr>
              <a:buFont typeface="Arial" panose="020B0604020202020204" pitchFamily="34" charset="0"/>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600"/>
              </a:spcBef>
              <a:buFont typeface="Wingdings" panose="05000000000000000000" pitchFamily="2" charset="2"/>
              <a:buNone/>
              <a:tabLst/>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7E872A"/>
              </a:buClr>
              <a:buFont typeface="Arial" panose="020B0604020202020204" pitchFamily="34" charset="0"/>
              <a:buNone/>
            </a:pPr>
            <a:endParaRPr lang="en-US" sz="1800" dirty="0">
              <a:solidFill>
                <a:srgbClr val="474C55"/>
              </a:solidFill>
              <a:latin typeface="Calibri"/>
            </a:endParaRPr>
          </a:p>
        </p:txBody>
      </p:sp>
      <p:grpSp>
        <p:nvGrpSpPr>
          <p:cNvPr id="4" name="Group 3"/>
          <p:cNvGrpSpPr/>
          <p:nvPr/>
        </p:nvGrpSpPr>
        <p:grpSpPr>
          <a:xfrm>
            <a:off x="665591" y="1787508"/>
            <a:ext cx="10860819" cy="3845516"/>
            <a:chOff x="1654629" y="2029767"/>
            <a:chExt cx="8882743" cy="3145134"/>
          </a:xfrm>
        </p:grpSpPr>
        <p:sp>
          <p:nvSpPr>
            <p:cNvPr id="7" name="Rectangle 6"/>
            <p:cNvSpPr/>
            <p:nvPr/>
          </p:nvSpPr>
          <p:spPr>
            <a:xfrm>
              <a:off x="1654629" y="2029767"/>
              <a:ext cx="3979147" cy="3145134"/>
            </a:xfrm>
            <a:prstGeom prst="rect">
              <a:avLst/>
            </a:prstGeom>
            <a:gradFill flip="none" rotWithShape="1">
              <a:gsLst>
                <a:gs pos="0">
                  <a:schemeClr val="accent6">
                    <a:lumMod val="75000"/>
                  </a:schemeClr>
                </a:gs>
                <a:gs pos="50000">
                  <a:schemeClr val="accent6">
                    <a:lumMod val="75000"/>
                  </a:schemeClr>
                </a:gs>
                <a:gs pos="50000">
                  <a:srgbClr val="89163E"/>
                </a:gs>
                <a:gs pos="100000">
                  <a:srgbClr val="89163E"/>
                </a:gs>
              </a:gsLst>
              <a:lin ang="13500000" scaled="1"/>
              <a:tileRect/>
            </a:gradFill>
            <a:ln w="12700" cap="flat" cmpd="sng" algn="ctr">
              <a:noFill/>
              <a:prstDash val="solid"/>
              <a:miter lim="800000"/>
            </a:ln>
            <a:effectLst/>
          </p:spPr>
          <p:txBody>
            <a:bodyPr lIns="0" rIns="0" rtlCol="0" anchor="t"/>
            <a:lstStyle/>
            <a:p>
              <a:pPr algn="ctr">
                <a:spcAft>
                  <a:spcPts val="600"/>
                </a:spcAft>
              </a:pPr>
              <a:r>
                <a:rPr lang="en-US" sz="16600" b="1" kern="0" dirty="0" smtClean="0">
                  <a:solidFill>
                    <a:srgbClr val="FFFFFF"/>
                  </a:solidFill>
                  <a:latin typeface="Calibri" panose="020F0502020204030204"/>
                </a:rPr>
                <a:t>49%</a:t>
              </a:r>
            </a:p>
            <a:p>
              <a:pPr algn="ctr">
                <a:spcAft>
                  <a:spcPts val="600"/>
                </a:spcAft>
              </a:pPr>
              <a:r>
                <a:rPr lang="en-US" sz="2400" dirty="0">
                  <a:solidFill>
                    <a:schemeClr val="bg1"/>
                  </a:solidFill>
                </a:rPr>
                <a:t>Are their </a:t>
              </a:r>
              <a:r>
                <a:rPr lang="en-US" sz="2400" dirty="0" smtClean="0">
                  <a:solidFill>
                    <a:schemeClr val="bg1"/>
                  </a:solidFill>
                </a:rPr>
                <a:t>family's</a:t>
              </a:r>
              <a:br>
                <a:rPr lang="en-US" sz="2400" dirty="0" smtClean="0">
                  <a:solidFill>
                    <a:schemeClr val="bg1"/>
                  </a:solidFill>
                </a:rPr>
              </a:br>
              <a:r>
                <a:rPr lang="en-US" sz="2400" dirty="0" smtClean="0">
                  <a:solidFill>
                    <a:schemeClr val="bg1"/>
                  </a:solidFill>
                </a:rPr>
                <a:t>primary breadwinner</a:t>
              </a:r>
              <a:r>
                <a:rPr lang="en-US" sz="2400" baseline="30000" dirty="0" smtClean="0">
                  <a:solidFill>
                    <a:schemeClr val="bg1"/>
                  </a:solidFill>
                </a:rPr>
                <a:t>1</a:t>
              </a:r>
              <a:endParaRPr lang="en-US" sz="2400" dirty="0">
                <a:solidFill>
                  <a:schemeClr val="bg1"/>
                </a:solidFill>
              </a:endParaRPr>
            </a:p>
          </p:txBody>
        </p:sp>
        <p:sp>
          <p:nvSpPr>
            <p:cNvPr id="14" name="Rectangle 13"/>
            <p:cNvSpPr/>
            <p:nvPr/>
          </p:nvSpPr>
          <p:spPr>
            <a:xfrm>
              <a:off x="6558225" y="2029767"/>
              <a:ext cx="3979147" cy="3145134"/>
            </a:xfrm>
            <a:prstGeom prst="rect">
              <a:avLst/>
            </a:prstGeom>
            <a:gradFill flip="none" rotWithShape="1">
              <a:gsLst>
                <a:gs pos="0">
                  <a:schemeClr val="accent6">
                    <a:lumMod val="75000"/>
                  </a:schemeClr>
                </a:gs>
                <a:gs pos="50000">
                  <a:schemeClr val="accent6">
                    <a:lumMod val="75000"/>
                  </a:schemeClr>
                </a:gs>
                <a:gs pos="50000">
                  <a:srgbClr val="89163E"/>
                </a:gs>
                <a:gs pos="100000">
                  <a:srgbClr val="89163E"/>
                </a:gs>
              </a:gsLst>
              <a:lin ang="13500000" scaled="1"/>
              <a:tileRect/>
            </a:gradFill>
            <a:ln w="12700" cap="flat" cmpd="sng" algn="ctr">
              <a:noFill/>
              <a:prstDash val="solid"/>
              <a:miter lim="800000"/>
            </a:ln>
            <a:effectLst/>
          </p:spPr>
          <p:txBody>
            <a:bodyPr lIns="0" rIns="0" rtlCol="0" anchor="t"/>
            <a:lstStyle/>
            <a:p>
              <a:pPr algn="ctr">
                <a:spcAft>
                  <a:spcPts val="600"/>
                </a:spcAft>
              </a:pPr>
              <a:r>
                <a:rPr lang="en-US" sz="16600" b="1" kern="0" dirty="0" smtClean="0">
                  <a:solidFill>
                    <a:srgbClr val="FFFFFF"/>
                  </a:solidFill>
                  <a:latin typeface="Calibri" panose="020F0502020204030204"/>
                </a:rPr>
                <a:t>51%</a:t>
              </a:r>
            </a:p>
            <a:p>
              <a:pPr algn="ctr">
                <a:spcAft>
                  <a:spcPts val="600"/>
                </a:spcAft>
              </a:pPr>
              <a:r>
                <a:rPr lang="en-US" sz="2400" dirty="0">
                  <a:solidFill>
                    <a:schemeClr val="bg1"/>
                  </a:solidFill>
                </a:rPr>
                <a:t>Of women are in management or professional </a:t>
              </a:r>
              <a:r>
                <a:rPr lang="en-US" sz="2400" dirty="0" smtClean="0">
                  <a:solidFill>
                    <a:schemeClr val="bg1"/>
                  </a:solidFill>
                </a:rPr>
                <a:t>occupations</a:t>
              </a:r>
              <a:r>
                <a:rPr lang="en-US" sz="2400" baseline="30000" dirty="0" smtClean="0">
                  <a:solidFill>
                    <a:schemeClr val="bg1"/>
                  </a:solidFill>
                </a:rPr>
                <a:t>2</a:t>
              </a:r>
              <a:endParaRPr lang="en-US" sz="2400" dirty="0">
                <a:solidFill>
                  <a:schemeClr val="bg1"/>
                </a:solidFill>
              </a:endParaRPr>
            </a:p>
          </p:txBody>
        </p:sp>
      </p:grpSp>
      <p:sp>
        <p:nvSpPr>
          <p:cNvPr id="11" name="Rectangle 10"/>
          <p:cNvSpPr/>
          <p:nvPr/>
        </p:nvSpPr>
        <p:spPr>
          <a:xfrm>
            <a:off x="0" y="5903183"/>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algn="r" defTabSz="1219170" fontAlgn="base">
              <a:spcBef>
                <a:spcPct val="0"/>
              </a:spcBef>
              <a:spcAft>
                <a:spcPct val="0"/>
              </a:spcAft>
            </a:pPr>
            <a:r>
              <a:rPr lang="en-US" sz="1600" b="1" i="1" kern="0" dirty="0" smtClean="0">
                <a:solidFill>
                  <a:srgbClr val="FFFFFF"/>
                </a:solidFill>
                <a:latin typeface="Arial" panose="020B0604020202020204"/>
                <a:ea typeface="ＭＳ Ｐゴシック" charset="-128"/>
              </a:rPr>
              <a:t>Now women support their family and the bottom line</a:t>
            </a:r>
            <a:endParaRPr lang="en-US" sz="1600" b="1" i="1" kern="0" dirty="0">
              <a:solidFill>
                <a:srgbClr val="FFFFFF"/>
              </a:solidFill>
              <a:latin typeface="Arial" panose="020B0604020202020204"/>
              <a:ea typeface="ＭＳ Ｐゴシック" charset="-128"/>
            </a:endParaRPr>
          </a:p>
        </p:txBody>
      </p:sp>
    </p:spTree>
    <p:extLst>
      <p:ext uri="{BB962C8B-B14F-4D97-AF65-F5344CB8AC3E}">
        <p14:creationId xmlns:p14="http://schemas.microsoft.com/office/powerpoint/2010/main" val="317414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out: early life stage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496F6AEA-BFCE-644B-B5DE-06784F16BF6E}"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236800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for your credit</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F6AEA-BFCE-644B-B5DE-06784F16BF6E}" type="slidenum">
              <a:rPr kumimoji="0" lang="en-US" sz="900" b="0" i="0" u="none" strike="noStrike" kern="1200" cap="none" spc="0" normalizeH="0" baseline="0" noProof="0" smtClean="0">
                <a:ln>
                  <a:noFill/>
                </a:ln>
                <a:solidFill>
                  <a:srgbClr val="474C5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474C55"/>
              </a:solidFill>
              <a:effectLst/>
              <a:uLnTx/>
              <a:uFillTx/>
              <a:latin typeface="Calibri"/>
              <a:ea typeface="+mn-ea"/>
              <a:cs typeface="+mn-cs"/>
            </a:endParaRPr>
          </a:p>
        </p:txBody>
      </p:sp>
      <p:sp>
        <p:nvSpPr>
          <p:cNvPr id="8" name="Text Placeholder 7"/>
          <p:cNvSpPr>
            <a:spLocks noGrp="1"/>
          </p:cNvSpPr>
          <p:nvPr>
            <p:ph type="body" sz="quarter" idx="12"/>
          </p:nvPr>
        </p:nvSpPr>
        <p:spPr/>
        <p:txBody>
          <a:bodyPr/>
          <a:lstStyle/>
          <a:p>
            <a:endParaRPr lang="en-US"/>
          </a:p>
        </p:txBody>
      </p:sp>
      <p:sp>
        <p:nvSpPr>
          <p:cNvPr id="10" name="Text Placeholder 9"/>
          <p:cNvSpPr>
            <a:spLocks noGrp="1"/>
          </p:cNvSpPr>
          <p:nvPr>
            <p:ph type="body" sz="quarter" idx="15"/>
          </p:nvPr>
        </p:nvSpPr>
        <p:spPr/>
        <p:txBody>
          <a:bodyPr/>
          <a:lstStyle/>
          <a:p>
            <a:endParaRPr lang="en-US"/>
          </a:p>
        </p:txBody>
      </p:sp>
      <p:sp>
        <p:nvSpPr>
          <p:cNvPr id="12" name="Text Placeholder 11"/>
          <p:cNvSpPr>
            <a:spLocks noGrp="1"/>
          </p:cNvSpPr>
          <p:nvPr>
            <p:ph type="body" sz="quarter" idx="16"/>
          </p:nvPr>
        </p:nvSpPr>
        <p:spPr>
          <a:xfrm>
            <a:off x="390525" y="6355287"/>
            <a:ext cx="11414185" cy="200055"/>
          </a:xfrm>
        </p:spPr>
        <p:txBody>
          <a:bodyPr/>
          <a:lstStyle/>
          <a:p>
            <a:endParaRPr lang="en-US" dirty="0"/>
          </a:p>
        </p:txBody>
      </p:sp>
      <p:sp>
        <p:nvSpPr>
          <p:cNvPr id="6" name="Text Placeholder 5"/>
          <p:cNvSpPr>
            <a:spLocks noGrp="1"/>
          </p:cNvSpPr>
          <p:nvPr>
            <p:ph type="body" sz="quarter" idx="4294967295"/>
          </p:nvPr>
        </p:nvSpPr>
        <p:spPr>
          <a:xfrm>
            <a:off x="342900" y="2337381"/>
            <a:ext cx="4603953" cy="2674578"/>
          </a:xfrm>
        </p:spPr>
        <p:txBody>
          <a:bodyPr/>
          <a:lstStyle/>
          <a:p>
            <a:r>
              <a:rPr lang="en-US" sz="2400" dirty="0" smtClean="0">
                <a:latin typeface="Calibri" panose="020F0502020204030204" pitchFamily="34" charset="0"/>
                <a:cs typeface="Calibri" panose="020F0502020204030204" pitchFamily="34" charset="0"/>
              </a:rPr>
              <a:t>Amount you owe on current loans</a:t>
            </a:r>
          </a:p>
          <a:p>
            <a:r>
              <a:rPr lang="en-US" sz="2400" dirty="0" smtClean="0">
                <a:latin typeface="Calibri" panose="020F0502020204030204" pitchFamily="34" charset="0"/>
                <a:cs typeface="Calibri" panose="020F0502020204030204" pitchFamily="34" charset="0"/>
              </a:rPr>
              <a:t>Interest rates on current debt</a:t>
            </a:r>
          </a:p>
          <a:p>
            <a:r>
              <a:rPr lang="en-US" sz="2400" dirty="0" smtClean="0">
                <a:latin typeface="Calibri" panose="020F0502020204030204" pitchFamily="34" charset="0"/>
                <a:cs typeface="Calibri" panose="020F0502020204030204" pitchFamily="34" charset="0"/>
              </a:rPr>
              <a:t>Payment history</a:t>
            </a:r>
          </a:p>
          <a:p>
            <a:r>
              <a:rPr lang="en-US" sz="2400" dirty="0" smtClean="0">
                <a:latin typeface="Calibri" panose="020F0502020204030204" pitchFamily="34" charset="0"/>
                <a:cs typeface="Calibri" panose="020F0502020204030204" pitchFamily="34" charset="0"/>
              </a:rPr>
              <a:t>Length of credit history</a:t>
            </a:r>
          </a:p>
          <a:p>
            <a:r>
              <a:rPr lang="en-US" sz="2400" dirty="0" smtClean="0">
                <a:latin typeface="Calibri" panose="020F0502020204030204" pitchFamily="34" charset="0"/>
                <a:cs typeface="Calibri" panose="020F0502020204030204" pitchFamily="34" charset="0"/>
              </a:rPr>
              <a:t>Credit mix </a:t>
            </a:r>
          </a:p>
          <a:p>
            <a:r>
              <a:rPr lang="en-US" sz="2400" dirty="0">
                <a:latin typeface="Calibri" panose="020F0502020204030204" pitchFamily="34" charset="0"/>
                <a:cs typeface="Calibri" panose="020F0502020204030204" pitchFamily="34" charset="0"/>
              </a:rPr>
              <a:t>Current salary </a:t>
            </a:r>
          </a:p>
        </p:txBody>
      </p:sp>
      <p:sp>
        <p:nvSpPr>
          <p:cNvPr id="9" name="Text Placeholder 5"/>
          <p:cNvSpPr txBox="1">
            <a:spLocks/>
          </p:cNvSpPr>
          <p:nvPr/>
        </p:nvSpPr>
        <p:spPr>
          <a:xfrm>
            <a:off x="5443720" y="2337381"/>
            <a:ext cx="5986473" cy="2551468"/>
          </a:xfrm>
          <a:prstGeom prst="rect">
            <a:avLst/>
          </a:prstGeom>
        </p:spPr>
        <p:txBody>
          <a:bodyPr vert="horz" wrap="square" lIns="36576" tIns="36576" rIns="36576" bIns="36576" rtlCol="0">
            <a:spAutoFit/>
          </a:bodyPr>
          <a:lst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Pay bills on time – set up automatic payments </a:t>
            </a:r>
          </a:p>
          <a:p>
            <a:pPr marL="174625" marR="0" lvl="0" indent="-174625"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Keep credit card balances low </a:t>
            </a:r>
          </a:p>
          <a:p>
            <a:pPr marL="174625" marR="0" lvl="0" indent="-174625"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Open credit only when needed</a:t>
            </a:r>
          </a:p>
          <a:p>
            <a:pPr marL="174625" marR="0" lvl="0" indent="-174625"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Check your credit score once a year – it’s free </a:t>
            </a:r>
          </a:p>
          <a:p>
            <a:pPr marL="398463" marR="0" lvl="1" indent="-1603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Credit Karma.com  </a:t>
            </a:r>
          </a:p>
          <a:p>
            <a:pPr marL="398463" marR="0" lvl="1" indent="-1603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Annual Credit Report.com </a:t>
            </a:r>
            <a:endParaRPr kumimoji="0" lang="en-US" sz="2000" b="0"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endParaRPr>
          </a:p>
        </p:txBody>
      </p:sp>
      <p:sp>
        <p:nvSpPr>
          <p:cNvPr id="16" name="Rectangle 15"/>
          <p:cNvSpPr/>
          <p:nvPr/>
        </p:nvSpPr>
        <p:spPr>
          <a:xfrm>
            <a:off x="342900" y="1814646"/>
            <a:ext cx="41583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What impacts your credit score</a:t>
            </a:r>
            <a:endParaRPr kumimoji="0" lang="en-US" sz="2400" b="1"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a:off x="5443720" y="1814646"/>
            <a:ext cx="67482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74C55"/>
                </a:solidFill>
                <a:effectLst/>
                <a:uLnTx/>
                <a:uFillTx/>
                <a:latin typeface="Calibri" panose="020F0502020204030204" pitchFamily="34" charset="0"/>
                <a:ea typeface="+mn-ea"/>
                <a:cs typeface="Calibri" panose="020F0502020204030204" pitchFamily="34" charset="0"/>
              </a:rPr>
              <a:t>Keeping a healthy credit score </a:t>
            </a:r>
            <a:endParaRPr kumimoji="0" lang="en-US" sz="2400" b="1" i="0" u="none" strike="noStrike" kern="1200" cap="none" spc="0" normalizeH="0" baseline="0" noProof="0" dirty="0">
              <a:ln>
                <a:noFill/>
              </a:ln>
              <a:solidFill>
                <a:srgbClr val="474C55"/>
              </a:solidFill>
              <a:effectLst/>
              <a:uLnTx/>
              <a:uFillTx/>
              <a:latin typeface="Calibri" panose="020F0502020204030204" pitchFamily="34" charset="0"/>
              <a:ea typeface="+mn-ea"/>
              <a:cs typeface="Calibri" panose="020F0502020204030204" pitchFamily="34" charset="0"/>
            </a:endParaRPr>
          </a:p>
        </p:txBody>
      </p:sp>
      <p:sp>
        <p:nvSpPr>
          <p:cNvPr id="11" name="Text Placeholder 5"/>
          <p:cNvSpPr txBox="1">
            <a:spLocks/>
          </p:cNvSpPr>
          <p:nvPr/>
        </p:nvSpPr>
        <p:spPr>
          <a:xfrm>
            <a:off x="342899" y="4541560"/>
            <a:ext cx="4603953" cy="443198"/>
          </a:xfrm>
          <a:prstGeom prst="rect">
            <a:avLst/>
          </a:prstGeom>
          <a:solidFill>
            <a:schemeClr val="bg1"/>
          </a:solidFill>
        </p:spPr>
        <p:txBody>
          <a:bodyPr vert="horz" wrap="square" lIns="36576" tIns="36576" rIns="36576" bIns="36576" rtlCol="0">
            <a:spAutoFit/>
          </a:bodyPr>
          <a:lstStyle>
            <a:lvl1pPr marL="174625" indent="-174625" algn="l" defTabSz="914400" rtl="0" eaLnBrk="1" latinLnBrk="0" hangingPunct="1">
              <a:lnSpc>
                <a:spcPct val="100000"/>
              </a:lnSpc>
              <a:spcBef>
                <a:spcPts val="600"/>
              </a:spcBef>
              <a:buFont typeface="Wingdings" charset="2"/>
              <a:buChar char="§"/>
              <a:defRPr sz="1800" b="0" i="0" kern="1200">
                <a:solidFill>
                  <a:schemeClr val="tx1"/>
                </a:solidFill>
                <a:latin typeface="+mj-lt"/>
                <a:ea typeface="+mn-ea"/>
                <a:cs typeface="+mn-cs"/>
              </a:defRPr>
            </a:lvl1pPr>
            <a:lvl2pPr marL="398463" indent="-160338" algn="l" defTabSz="914400" rtl="0" eaLnBrk="1" latinLnBrk="0" hangingPunct="1">
              <a:lnSpc>
                <a:spcPct val="100000"/>
              </a:lnSpc>
              <a:spcBef>
                <a:spcPts val="600"/>
              </a:spcBef>
              <a:buFont typeface="Wingdings" panose="05000000000000000000" pitchFamily="2" charset="2"/>
              <a:buChar char="§"/>
              <a:tabLst/>
              <a:defRPr sz="1600" b="0" i="0" kern="1200">
                <a:solidFill>
                  <a:schemeClr val="tx1"/>
                </a:solidFill>
                <a:latin typeface="+mj-lt"/>
                <a:ea typeface="+mn-ea"/>
                <a:cs typeface="+mn-cs"/>
              </a:defRPr>
            </a:lvl2pPr>
            <a:lvl3pPr marL="574675" indent="-109538" algn="l" defTabSz="914400" rtl="0" eaLnBrk="1" latinLnBrk="0" hangingPunct="1">
              <a:lnSpc>
                <a:spcPct val="100000"/>
              </a:lnSpc>
              <a:spcBef>
                <a:spcPts val="600"/>
              </a:spcBef>
              <a:buFont typeface="Wingdings" panose="05000000000000000000" pitchFamily="2" charset="2"/>
              <a:buChar char="§"/>
              <a:tabLst/>
              <a:defRPr sz="1400" b="0" i="0" kern="1200">
                <a:solidFill>
                  <a:schemeClr val="tx1"/>
                </a:solidFill>
                <a:latin typeface="+mj-lt"/>
                <a:ea typeface="+mn-ea"/>
                <a:cs typeface="+mn-cs"/>
              </a:defRPr>
            </a:lvl3pPr>
            <a:lvl4pPr marL="739775" indent="-10477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4pPr>
            <a:lvl5pPr marL="914400" indent="-111125" algn="l" defTabSz="914400" rtl="0" eaLnBrk="1" latinLnBrk="0" hangingPunct="1">
              <a:lnSpc>
                <a:spcPct val="100000"/>
              </a:lnSpc>
              <a:spcBef>
                <a:spcPts val="600"/>
              </a:spcBef>
              <a:buFont typeface="Wingdings" panose="05000000000000000000" pitchFamily="2" charset="2"/>
              <a:buChar char="§"/>
              <a:tabLst/>
              <a:defRPr sz="12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2400" b="0" i="0" u="none" strike="sngStrike" kern="1200" cap="none" spc="0" normalizeH="0" baseline="0" noProof="0" dirty="0" smtClean="0">
                <a:ln>
                  <a:noFill/>
                </a:ln>
                <a:solidFill>
                  <a:srgbClr val="FF0000"/>
                </a:solidFill>
                <a:effectLst/>
                <a:uLnTx/>
                <a:uFillTx/>
                <a:latin typeface="Calibri" panose="020F0502020204030204" pitchFamily="34" charset="0"/>
                <a:ea typeface="+mn-ea"/>
                <a:cs typeface="Calibri" panose="020F0502020204030204" pitchFamily="34" charset="0"/>
              </a:rPr>
              <a:t>Current salary </a:t>
            </a:r>
          </a:p>
        </p:txBody>
      </p:sp>
      <p:sp>
        <p:nvSpPr>
          <p:cNvPr id="14" name="Rectangle 13"/>
          <p:cNvSpPr/>
          <p:nvPr/>
        </p:nvSpPr>
        <p:spPr>
          <a:xfrm>
            <a:off x="0" y="6166293"/>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rgbClr val="FFFFFF"/>
                </a:solidFill>
                <a:effectLst/>
                <a:uLnTx/>
                <a:uFillTx/>
                <a:latin typeface="Arial" panose="020B0604020202020204"/>
                <a:ea typeface="ＭＳ Ｐゴシック" charset="-128"/>
                <a:cs typeface="+mn-cs"/>
              </a:rPr>
              <a:t>Healthy credit</a:t>
            </a:r>
            <a:r>
              <a:rPr kumimoji="0" lang="en-US" sz="1600" b="1" i="1" u="none" strike="noStrike" kern="0" cap="none" spc="0" normalizeH="0" noProof="0" dirty="0" smtClean="0">
                <a:ln>
                  <a:noFill/>
                </a:ln>
                <a:solidFill>
                  <a:srgbClr val="FFFFFF"/>
                </a:solidFill>
                <a:effectLst/>
                <a:uLnTx/>
                <a:uFillTx/>
                <a:latin typeface="Arial" panose="020B0604020202020204"/>
                <a:ea typeface="ＭＳ Ｐゴシック" charset="-128"/>
                <a:cs typeface="+mn-cs"/>
              </a:rPr>
              <a:t> creates buying power</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11393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6" grpId="0"/>
      <p:bldP spid="17"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a:t>
            </a:r>
            <a:r>
              <a:rPr lang="en-US" dirty="0"/>
              <a:t>B</a:t>
            </a:r>
            <a:r>
              <a:rPr lang="en-US" dirty="0" smtClean="0"/>
              <a:t>udget </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pPr/>
              <a:t>8</a:t>
            </a:fld>
            <a:endParaRPr lang="en-US" dirty="0"/>
          </a:p>
        </p:txBody>
      </p:sp>
      <p:sp>
        <p:nvSpPr>
          <p:cNvPr id="8" name="Text Placeholder 7"/>
          <p:cNvSpPr>
            <a:spLocks noGrp="1"/>
          </p:cNvSpPr>
          <p:nvPr>
            <p:ph type="body" sz="quarter" idx="12"/>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6" name="Rectangle 5"/>
          <p:cNvSpPr/>
          <p:nvPr/>
        </p:nvSpPr>
        <p:spPr>
          <a:xfrm>
            <a:off x="5094301" y="1967796"/>
            <a:ext cx="2652978" cy="2051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50%</a:t>
            </a:r>
          </a:p>
          <a:p>
            <a:pPr algn="ctr">
              <a:lnSpc>
                <a:spcPct val="90000"/>
              </a:lnSpc>
            </a:pPr>
            <a:r>
              <a:rPr lang="en-US" sz="2400" b="1" dirty="0" smtClean="0"/>
              <a:t>Necessities</a:t>
            </a:r>
          </a:p>
        </p:txBody>
      </p:sp>
      <p:sp>
        <p:nvSpPr>
          <p:cNvPr id="11" name="Rectangle 10"/>
          <p:cNvSpPr/>
          <p:nvPr/>
        </p:nvSpPr>
        <p:spPr>
          <a:xfrm>
            <a:off x="5094301" y="4095763"/>
            <a:ext cx="2652978" cy="1131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30%</a:t>
            </a:r>
          </a:p>
          <a:p>
            <a:pPr algn="ctr">
              <a:lnSpc>
                <a:spcPct val="90000"/>
              </a:lnSpc>
            </a:pPr>
            <a:r>
              <a:rPr lang="en-US" sz="2400" b="1" dirty="0"/>
              <a:t>Wants</a:t>
            </a:r>
          </a:p>
        </p:txBody>
      </p:sp>
      <p:sp>
        <p:nvSpPr>
          <p:cNvPr id="12" name="Rectangle 11"/>
          <p:cNvSpPr/>
          <p:nvPr/>
        </p:nvSpPr>
        <p:spPr>
          <a:xfrm>
            <a:off x="5094301" y="5303944"/>
            <a:ext cx="2652978" cy="696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20%</a:t>
            </a:r>
          </a:p>
          <a:p>
            <a:pPr algn="ctr">
              <a:lnSpc>
                <a:spcPct val="90000"/>
              </a:lnSpc>
            </a:pPr>
            <a:r>
              <a:rPr lang="en-US" sz="2400" b="1" dirty="0"/>
              <a:t>Financial Goals</a:t>
            </a:r>
          </a:p>
        </p:txBody>
      </p:sp>
      <p:cxnSp>
        <p:nvCxnSpPr>
          <p:cNvPr id="13" name="Straight Connector 12"/>
          <p:cNvCxnSpPr/>
          <p:nvPr/>
        </p:nvCxnSpPr>
        <p:spPr>
          <a:xfrm>
            <a:off x="2808169" y="1879092"/>
            <a:ext cx="6575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1413" y="1353243"/>
            <a:ext cx="6569175" cy="523220"/>
          </a:xfrm>
          <a:prstGeom prst="rect">
            <a:avLst/>
          </a:prstGeom>
          <a:noFill/>
        </p:spPr>
        <p:txBody>
          <a:bodyPr wrap="square" rtlCol="0" anchor="b">
            <a:spAutoFit/>
          </a:bodyPr>
          <a:lstStyle/>
          <a:p>
            <a:pPr algn="ctr"/>
            <a:r>
              <a:rPr lang="en-US" sz="2800" b="1" dirty="0" smtClean="0"/>
              <a:t>Follow the 50/30/20 rule</a:t>
            </a:r>
          </a:p>
        </p:txBody>
      </p:sp>
      <p:sp>
        <p:nvSpPr>
          <p:cNvPr id="14" name="Freeform 62"/>
          <p:cNvSpPr>
            <a:spLocks noEditPoints="1"/>
          </p:cNvSpPr>
          <p:nvPr/>
        </p:nvSpPr>
        <p:spPr bwMode="auto">
          <a:xfrm>
            <a:off x="4363749" y="2686770"/>
            <a:ext cx="616732" cy="613096"/>
          </a:xfrm>
          <a:custGeom>
            <a:avLst/>
            <a:gdLst>
              <a:gd name="T0" fmla="*/ 97 w 186"/>
              <a:gd name="T1" fmla="*/ 151 h 185"/>
              <a:gd name="T2" fmla="*/ 101 w 186"/>
              <a:gd name="T3" fmla="*/ 147 h 185"/>
              <a:gd name="T4" fmla="*/ 97 w 186"/>
              <a:gd name="T5" fmla="*/ 143 h 185"/>
              <a:gd name="T6" fmla="*/ 93 w 186"/>
              <a:gd name="T7" fmla="*/ 147 h 185"/>
              <a:gd name="T8" fmla="*/ 97 w 186"/>
              <a:gd name="T9" fmla="*/ 151 h 185"/>
              <a:gd name="T10" fmla="*/ 185 w 186"/>
              <a:gd name="T11" fmla="*/ 89 h 185"/>
              <a:gd name="T12" fmla="*/ 152 w 186"/>
              <a:gd name="T13" fmla="*/ 57 h 185"/>
              <a:gd name="T14" fmla="*/ 152 w 186"/>
              <a:gd name="T15" fmla="*/ 12 h 185"/>
              <a:gd name="T16" fmla="*/ 148 w 186"/>
              <a:gd name="T17" fmla="*/ 8 h 185"/>
              <a:gd name="T18" fmla="*/ 123 w 186"/>
              <a:gd name="T19" fmla="*/ 8 h 185"/>
              <a:gd name="T20" fmla="*/ 118 w 186"/>
              <a:gd name="T21" fmla="*/ 12 h 185"/>
              <a:gd name="T22" fmla="*/ 118 w 186"/>
              <a:gd name="T23" fmla="*/ 23 h 185"/>
              <a:gd name="T24" fmla="*/ 96 w 186"/>
              <a:gd name="T25" fmla="*/ 1 h 185"/>
              <a:gd name="T26" fmla="*/ 93 w 186"/>
              <a:gd name="T27" fmla="*/ 0 h 185"/>
              <a:gd name="T28" fmla="*/ 90 w 186"/>
              <a:gd name="T29" fmla="*/ 1 h 185"/>
              <a:gd name="T30" fmla="*/ 1 w 186"/>
              <a:gd name="T31" fmla="*/ 89 h 185"/>
              <a:gd name="T32" fmla="*/ 0 w 186"/>
              <a:gd name="T33" fmla="*/ 92 h 185"/>
              <a:gd name="T34" fmla="*/ 4 w 186"/>
              <a:gd name="T35" fmla="*/ 97 h 185"/>
              <a:gd name="T36" fmla="*/ 7 w 186"/>
              <a:gd name="T37" fmla="*/ 95 h 185"/>
              <a:gd name="T38" fmla="*/ 26 w 186"/>
              <a:gd name="T39" fmla="*/ 77 h 185"/>
              <a:gd name="T40" fmla="*/ 26 w 186"/>
              <a:gd name="T41" fmla="*/ 181 h 185"/>
              <a:gd name="T42" fmla="*/ 30 w 186"/>
              <a:gd name="T43" fmla="*/ 185 h 185"/>
              <a:gd name="T44" fmla="*/ 156 w 186"/>
              <a:gd name="T45" fmla="*/ 185 h 185"/>
              <a:gd name="T46" fmla="*/ 161 w 186"/>
              <a:gd name="T47" fmla="*/ 181 h 185"/>
              <a:gd name="T48" fmla="*/ 161 w 186"/>
              <a:gd name="T49" fmla="*/ 77 h 185"/>
              <a:gd name="T50" fmla="*/ 179 w 186"/>
              <a:gd name="T51" fmla="*/ 95 h 185"/>
              <a:gd name="T52" fmla="*/ 182 w 186"/>
              <a:gd name="T53" fmla="*/ 97 h 185"/>
              <a:gd name="T54" fmla="*/ 186 w 186"/>
              <a:gd name="T55" fmla="*/ 92 h 185"/>
              <a:gd name="T56" fmla="*/ 185 w 186"/>
              <a:gd name="T57" fmla="*/ 89 h 185"/>
              <a:gd name="T58" fmla="*/ 127 w 186"/>
              <a:gd name="T59" fmla="*/ 16 h 185"/>
              <a:gd name="T60" fmla="*/ 144 w 186"/>
              <a:gd name="T61" fmla="*/ 16 h 185"/>
              <a:gd name="T62" fmla="*/ 144 w 186"/>
              <a:gd name="T63" fmla="*/ 48 h 185"/>
              <a:gd name="T64" fmla="*/ 127 w 186"/>
              <a:gd name="T65" fmla="*/ 32 h 185"/>
              <a:gd name="T66" fmla="*/ 127 w 186"/>
              <a:gd name="T67" fmla="*/ 16 h 185"/>
              <a:gd name="T68" fmla="*/ 68 w 186"/>
              <a:gd name="T69" fmla="*/ 177 h 185"/>
              <a:gd name="T70" fmla="*/ 34 w 186"/>
              <a:gd name="T71" fmla="*/ 177 h 185"/>
              <a:gd name="T72" fmla="*/ 34 w 186"/>
              <a:gd name="T73" fmla="*/ 168 h 185"/>
              <a:gd name="T74" fmla="*/ 68 w 186"/>
              <a:gd name="T75" fmla="*/ 168 h 185"/>
              <a:gd name="T76" fmla="*/ 68 w 186"/>
              <a:gd name="T77" fmla="*/ 177 h 185"/>
              <a:gd name="T78" fmla="*/ 110 w 186"/>
              <a:gd name="T79" fmla="*/ 177 h 185"/>
              <a:gd name="T80" fmla="*/ 76 w 186"/>
              <a:gd name="T81" fmla="*/ 177 h 185"/>
              <a:gd name="T82" fmla="*/ 76 w 186"/>
              <a:gd name="T83" fmla="*/ 109 h 185"/>
              <a:gd name="T84" fmla="*/ 110 w 186"/>
              <a:gd name="T85" fmla="*/ 109 h 185"/>
              <a:gd name="T86" fmla="*/ 110 w 186"/>
              <a:gd name="T87" fmla="*/ 177 h 185"/>
              <a:gd name="T88" fmla="*/ 152 w 186"/>
              <a:gd name="T89" fmla="*/ 177 h 185"/>
              <a:gd name="T90" fmla="*/ 118 w 186"/>
              <a:gd name="T91" fmla="*/ 177 h 185"/>
              <a:gd name="T92" fmla="*/ 118 w 186"/>
              <a:gd name="T93" fmla="*/ 168 h 185"/>
              <a:gd name="T94" fmla="*/ 152 w 186"/>
              <a:gd name="T95" fmla="*/ 168 h 185"/>
              <a:gd name="T96" fmla="*/ 152 w 186"/>
              <a:gd name="T97" fmla="*/ 177 h 185"/>
              <a:gd name="T98" fmla="*/ 152 w 186"/>
              <a:gd name="T99" fmla="*/ 160 h 185"/>
              <a:gd name="T100" fmla="*/ 118 w 186"/>
              <a:gd name="T101" fmla="*/ 160 h 185"/>
              <a:gd name="T102" fmla="*/ 118 w 186"/>
              <a:gd name="T103" fmla="*/ 105 h 185"/>
              <a:gd name="T104" fmla="*/ 114 w 186"/>
              <a:gd name="T105" fmla="*/ 101 h 185"/>
              <a:gd name="T106" fmla="*/ 72 w 186"/>
              <a:gd name="T107" fmla="*/ 101 h 185"/>
              <a:gd name="T108" fmla="*/ 68 w 186"/>
              <a:gd name="T109" fmla="*/ 105 h 185"/>
              <a:gd name="T110" fmla="*/ 68 w 186"/>
              <a:gd name="T111" fmla="*/ 160 h 185"/>
              <a:gd name="T112" fmla="*/ 34 w 186"/>
              <a:gd name="T113" fmla="*/ 160 h 185"/>
              <a:gd name="T114" fmla="*/ 34 w 186"/>
              <a:gd name="T115" fmla="*/ 69 h 185"/>
              <a:gd name="T116" fmla="*/ 93 w 186"/>
              <a:gd name="T117" fmla="*/ 10 h 185"/>
              <a:gd name="T118" fmla="*/ 152 w 186"/>
              <a:gd name="T119" fmla="*/ 69 h 185"/>
              <a:gd name="T120" fmla="*/ 152 w 186"/>
              <a:gd name="T121"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85">
                <a:moveTo>
                  <a:pt x="97" y="151"/>
                </a:moveTo>
                <a:cubicBezTo>
                  <a:pt x="100" y="151"/>
                  <a:pt x="101" y="150"/>
                  <a:pt x="101" y="147"/>
                </a:cubicBezTo>
                <a:cubicBezTo>
                  <a:pt x="101" y="145"/>
                  <a:pt x="100" y="143"/>
                  <a:pt x="97" y="143"/>
                </a:cubicBezTo>
                <a:cubicBezTo>
                  <a:pt x="95" y="143"/>
                  <a:pt x="93" y="145"/>
                  <a:pt x="93" y="147"/>
                </a:cubicBezTo>
                <a:cubicBezTo>
                  <a:pt x="93" y="150"/>
                  <a:pt x="95" y="151"/>
                  <a:pt x="97" y="151"/>
                </a:cubicBezTo>
                <a:close/>
                <a:moveTo>
                  <a:pt x="185" y="89"/>
                </a:moveTo>
                <a:cubicBezTo>
                  <a:pt x="152" y="57"/>
                  <a:pt x="152" y="57"/>
                  <a:pt x="152" y="57"/>
                </a:cubicBezTo>
                <a:cubicBezTo>
                  <a:pt x="152" y="12"/>
                  <a:pt x="152" y="12"/>
                  <a:pt x="152" y="12"/>
                </a:cubicBezTo>
                <a:cubicBezTo>
                  <a:pt x="152" y="10"/>
                  <a:pt x="150" y="8"/>
                  <a:pt x="148" y="8"/>
                </a:cubicBezTo>
                <a:cubicBezTo>
                  <a:pt x="123" y="8"/>
                  <a:pt x="123" y="8"/>
                  <a:pt x="123" y="8"/>
                </a:cubicBezTo>
                <a:cubicBezTo>
                  <a:pt x="120" y="8"/>
                  <a:pt x="118" y="10"/>
                  <a:pt x="118" y="12"/>
                </a:cubicBezTo>
                <a:cubicBezTo>
                  <a:pt x="118" y="23"/>
                  <a:pt x="118" y="23"/>
                  <a:pt x="118" y="23"/>
                </a:cubicBezTo>
                <a:cubicBezTo>
                  <a:pt x="96" y="1"/>
                  <a:pt x="96" y="1"/>
                  <a:pt x="96" y="1"/>
                </a:cubicBezTo>
                <a:cubicBezTo>
                  <a:pt x="95" y="0"/>
                  <a:pt x="94" y="0"/>
                  <a:pt x="93" y="0"/>
                </a:cubicBezTo>
                <a:cubicBezTo>
                  <a:pt x="92" y="0"/>
                  <a:pt x="91" y="0"/>
                  <a:pt x="90" y="1"/>
                </a:cubicBezTo>
                <a:cubicBezTo>
                  <a:pt x="1" y="89"/>
                  <a:pt x="1" y="89"/>
                  <a:pt x="1" y="89"/>
                </a:cubicBezTo>
                <a:cubicBezTo>
                  <a:pt x="1" y="90"/>
                  <a:pt x="0" y="91"/>
                  <a:pt x="0" y="92"/>
                </a:cubicBezTo>
                <a:cubicBezTo>
                  <a:pt x="0" y="95"/>
                  <a:pt x="2" y="97"/>
                  <a:pt x="4" y="97"/>
                </a:cubicBezTo>
                <a:cubicBezTo>
                  <a:pt x="6" y="97"/>
                  <a:pt x="7" y="96"/>
                  <a:pt x="7" y="95"/>
                </a:cubicBezTo>
                <a:cubicBezTo>
                  <a:pt x="26" y="77"/>
                  <a:pt x="26" y="77"/>
                  <a:pt x="26" y="77"/>
                </a:cubicBezTo>
                <a:cubicBezTo>
                  <a:pt x="26" y="181"/>
                  <a:pt x="26" y="181"/>
                  <a:pt x="26" y="181"/>
                </a:cubicBezTo>
                <a:cubicBezTo>
                  <a:pt x="26" y="183"/>
                  <a:pt x="27" y="185"/>
                  <a:pt x="30" y="185"/>
                </a:cubicBezTo>
                <a:cubicBezTo>
                  <a:pt x="156" y="185"/>
                  <a:pt x="156" y="185"/>
                  <a:pt x="156" y="185"/>
                </a:cubicBezTo>
                <a:cubicBezTo>
                  <a:pt x="159" y="185"/>
                  <a:pt x="161" y="183"/>
                  <a:pt x="161" y="181"/>
                </a:cubicBezTo>
                <a:cubicBezTo>
                  <a:pt x="161" y="77"/>
                  <a:pt x="161" y="77"/>
                  <a:pt x="161" y="77"/>
                </a:cubicBezTo>
                <a:cubicBezTo>
                  <a:pt x="179" y="95"/>
                  <a:pt x="179" y="95"/>
                  <a:pt x="179" y="95"/>
                </a:cubicBezTo>
                <a:cubicBezTo>
                  <a:pt x="179" y="96"/>
                  <a:pt x="180" y="97"/>
                  <a:pt x="182" y="97"/>
                </a:cubicBezTo>
                <a:cubicBezTo>
                  <a:pt x="184" y="97"/>
                  <a:pt x="186" y="95"/>
                  <a:pt x="186" y="92"/>
                </a:cubicBezTo>
                <a:cubicBezTo>
                  <a:pt x="186" y="91"/>
                  <a:pt x="185" y="90"/>
                  <a:pt x="185" y="89"/>
                </a:cubicBezTo>
                <a:close/>
                <a:moveTo>
                  <a:pt x="127" y="16"/>
                </a:moveTo>
                <a:cubicBezTo>
                  <a:pt x="144" y="16"/>
                  <a:pt x="144" y="16"/>
                  <a:pt x="144" y="16"/>
                </a:cubicBezTo>
                <a:cubicBezTo>
                  <a:pt x="144" y="48"/>
                  <a:pt x="144" y="48"/>
                  <a:pt x="144" y="48"/>
                </a:cubicBezTo>
                <a:cubicBezTo>
                  <a:pt x="127" y="32"/>
                  <a:pt x="127" y="32"/>
                  <a:pt x="127" y="32"/>
                </a:cubicBezTo>
                <a:lnTo>
                  <a:pt x="127" y="16"/>
                </a:lnTo>
                <a:close/>
                <a:moveTo>
                  <a:pt x="68" y="177"/>
                </a:moveTo>
                <a:cubicBezTo>
                  <a:pt x="34" y="177"/>
                  <a:pt x="34" y="177"/>
                  <a:pt x="34" y="177"/>
                </a:cubicBezTo>
                <a:cubicBezTo>
                  <a:pt x="34" y="168"/>
                  <a:pt x="34" y="168"/>
                  <a:pt x="34" y="168"/>
                </a:cubicBezTo>
                <a:cubicBezTo>
                  <a:pt x="68" y="168"/>
                  <a:pt x="68" y="168"/>
                  <a:pt x="68" y="168"/>
                </a:cubicBezTo>
                <a:lnTo>
                  <a:pt x="68" y="177"/>
                </a:lnTo>
                <a:close/>
                <a:moveTo>
                  <a:pt x="110" y="177"/>
                </a:moveTo>
                <a:cubicBezTo>
                  <a:pt x="76" y="177"/>
                  <a:pt x="76" y="177"/>
                  <a:pt x="76" y="177"/>
                </a:cubicBezTo>
                <a:cubicBezTo>
                  <a:pt x="76" y="109"/>
                  <a:pt x="76" y="109"/>
                  <a:pt x="76" y="109"/>
                </a:cubicBezTo>
                <a:cubicBezTo>
                  <a:pt x="110" y="109"/>
                  <a:pt x="110" y="109"/>
                  <a:pt x="110" y="109"/>
                </a:cubicBezTo>
                <a:lnTo>
                  <a:pt x="110" y="177"/>
                </a:lnTo>
                <a:close/>
                <a:moveTo>
                  <a:pt x="152" y="177"/>
                </a:moveTo>
                <a:cubicBezTo>
                  <a:pt x="118" y="177"/>
                  <a:pt x="118" y="177"/>
                  <a:pt x="118" y="177"/>
                </a:cubicBezTo>
                <a:cubicBezTo>
                  <a:pt x="118" y="168"/>
                  <a:pt x="118" y="168"/>
                  <a:pt x="118" y="168"/>
                </a:cubicBezTo>
                <a:cubicBezTo>
                  <a:pt x="152" y="168"/>
                  <a:pt x="152" y="168"/>
                  <a:pt x="152" y="168"/>
                </a:cubicBezTo>
                <a:lnTo>
                  <a:pt x="152" y="177"/>
                </a:lnTo>
                <a:close/>
                <a:moveTo>
                  <a:pt x="152" y="160"/>
                </a:moveTo>
                <a:cubicBezTo>
                  <a:pt x="118" y="160"/>
                  <a:pt x="118" y="160"/>
                  <a:pt x="118" y="160"/>
                </a:cubicBezTo>
                <a:cubicBezTo>
                  <a:pt x="118" y="105"/>
                  <a:pt x="118" y="105"/>
                  <a:pt x="118" y="105"/>
                </a:cubicBezTo>
                <a:cubicBezTo>
                  <a:pt x="118" y="103"/>
                  <a:pt x="116" y="101"/>
                  <a:pt x="114" y="101"/>
                </a:cubicBezTo>
                <a:cubicBezTo>
                  <a:pt x="72" y="101"/>
                  <a:pt x="72" y="101"/>
                  <a:pt x="72" y="101"/>
                </a:cubicBezTo>
                <a:cubicBezTo>
                  <a:pt x="70" y="101"/>
                  <a:pt x="68" y="103"/>
                  <a:pt x="68" y="105"/>
                </a:cubicBezTo>
                <a:cubicBezTo>
                  <a:pt x="68" y="160"/>
                  <a:pt x="68" y="160"/>
                  <a:pt x="68" y="160"/>
                </a:cubicBezTo>
                <a:cubicBezTo>
                  <a:pt x="34" y="160"/>
                  <a:pt x="34" y="160"/>
                  <a:pt x="34" y="160"/>
                </a:cubicBezTo>
                <a:cubicBezTo>
                  <a:pt x="34" y="69"/>
                  <a:pt x="34" y="69"/>
                  <a:pt x="34" y="69"/>
                </a:cubicBezTo>
                <a:cubicBezTo>
                  <a:pt x="93" y="10"/>
                  <a:pt x="93" y="10"/>
                  <a:pt x="93" y="10"/>
                </a:cubicBezTo>
                <a:cubicBezTo>
                  <a:pt x="152" y="69"/>
                  <a:pt x="152" y="69"/>
                  <a:pt x="152" y="69"/>
                </a:cubicBezTo>
                <a:lnTo>
                  <a:pt x="152" y="16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7"/>
          <p:cNvSpPr>
            <a:spLocks noEditPoints="1"/>
          </p:cNvSpPr>
          <p:nvPr/>
        </p:nvSpPr>
        <p:spPr bwMode="auto">
          <a:xfrm>
            <a:off x="4315626" y="4353553"/>
            <a:ext cx="664855" cy="615678"/>
          </a:xfrm>
          <a:custGeom>
            <a:avLst/>
            <a:gdLst>
              <a:gd name="T0" fmla="*/ 145 w 186"/>
              <a:gd name="T1" fmla="*/ 37 h 172"/>
              <a:gd name="T2" fmla="*/ 106 w 186"/>
              <a:gd name="T3" fmla="*/ 8 h 172"/>
              <a:gd name="T4" fmla="*/ 94 w 186"/>
              <a:gd name="T5" fmla="*/ 20 h 172"/>
              <a:gd name="T6" fmla="*/ 93 w 186"/>
              <a:gd name="T7" fmla="*/ 20 h 172"/>
              <a:gd name="T8" fmla="*/ 92 w 186"/>
              <a:gd name="T9" fmla="*/ 20 h 172"/>
              <a:gd name="T10" fmla="*/ 79 w 186"/>
              <a:gd name="T11" fmla="*/ 8 h 172"/>
              <a:gd name="T12" fmla="*/ 41 w 186"/>
              <a:gd name="T13" fmla="*/ 37 h 172"/>
              <a:gd name="T14" fmla="*/ 0 w 186"/>
              <a:gd name="T15" fmla="*/ 45 h 172"/>
              <a:gd name="T16" fmla="*/ 8 w 186"/>
              <a:gd name="T17" fmla="*/ 71 h 172"/>
              <a:gd name="T18" fmla="*/ 17 w 186"/>
              <a:gd name="T19" fmla="*/ 172 h 172"/>
              <a:gd name="T20" fmla="*/ 177 w 186"/>
              <a:gd name="T21" fmla="*/ 164 h 172"/>
              <a:gd name="T22" fmla="*/ 186 w 186"/>
              <a:gd name="T23" fmla="*/ 62 h 172"/>
              <a:gd name="T24" fmla="*/ 177 w 186"/>
              <a:gd name="T25" fmla="*/ 37 h 172"/>
              <a:gd name="T26" fmla="*/ 75 w 186"/>
              <a:gd name="T27" fmla="*/ 15 h 172"/>
              <a:gd name="T28" fmla="*/ 84 w 186"/>
              <a:gd name="T29" fmla="*/ 37 h 172"/>
              <a:gd name="T30" fmla="*/ 48 w 186"/>
              <a:gd name="T31" fmla="*/ 19 h 172"/>
              <a:gd name="T32" fmla="*/ 8 w 186"/>
              <a:gd name="T33" fmla="*/ 45 h 172"/>
              <a:gd name="T34" fmla="*/ 69 w 186"/>
              <a:gd name="T35" fmla="*/ 62 h 172"/>
              <a:gd name="T36" fmla="*/ 89 w 186"/>
              <a:gd name="T37" fmla="*/ 164 h 172"/>
              <a:gd name="T38" fmla="*/ 17 w 186"/>
              <a:gd name="T39" fmla="*/ 121 h 172"/>
              <a:gd name="T40" fmla="*/ 89 w 186"/>
              <a:gd name="T41" fmla="*/ 164 h 172"/>
              <a:gd name="T42" fmla="*/ 17 w 186"/>
              <a:gd name="T43" fmla="*/ 113 h 172"/>
              <a:gd name="T44" fmla="*/ 62 w 186"/>
              <a:gd name="T45" fmla="*/ 71 h 172"/>
              <a:gd name="T46" fmla="*/ 52 w 186"/>
              <a:gd name="T47" fmla="*/ 86 h 172"/>
              <a:gd name="T48" fmla="*/ 58 w 186"/>
              <a:gd name="T49" fmla="*/ 87 h 172"/>
              <a:gd name="T50" fmla="*/ 89 w 186"/>
              <a:gd name="T51" fmla="*/ 71 h 172"/>
              <a:gd name="T52" fmla="*/ 89 w 186"/>
              <a:gd name="T53" fmla="*/ 62 h 172"/>
              <a:gd name="T54" fmla="*/ 89 w 186"/>
              <a:gd name="T55" fmla="*/ 47 h 172"/>
              <a:gd name="T56" fmla="*/ 111 w 186"/>
              <a:gd name="T57" fmla="*/ 15 h 172"/>
              <a:gd name="T58" fmla="*/ 135 w 186"/>
              <a:gd name="T59" fmla="*/ 37 h 172"/>
              <a:gd name="T60" fmla="*/ 99 w 186"/>
              <a:gd name="T61" fmla="*/ 31 h 172"/>
              <a:gd name="T62" fmla="*/ 97 w 186"/>
              <a:gd name="T63" fmla="*/ 47 h 172"/>
              <a:gd name="T64" fmla="*/ 97 w 186"/>
              <a:gd name="T65" fmla="*/ 62 h 172"/>
              <a:gd name="T66" fmla="*/ 169 w 186"/>
              <a:gd name="T67" fmla="*/ 164 h 172"/>
              <a:gd name="T68" fmla="*/ 97 w 186"/>
              <a:gd name="T69" fmla="*/ 121 h 172"/>
              <a:gd name="T70" fmla="*/ 169 w 186"/>
              <a:gd name="T71" fmla="*/ 164 h 172"/>
              <a:gd name="T72" fmla="*/ 97 w 186"/>
              <a:gd name="T73" fmla="*/ 113 h 172"/>
              <a:gd name="T74" fmla="*/ 113 w 186"/>
              <a:gd name="T75" fmla="*/ 71 h 172"/>
              <a:gd name="T76" fmla="*/ 132 w 186"/>
              <a:gd name="T77" fmla="*/ 88 h 172"/>
              <a:gd name="T78" fmla="*/ 133 w 186"/>
              <a:gd name="T79" fmla="*/ 81 h 172"/>
              <a:gd name="T80" fmla="*/ 169 w 186"/>
              <a:gd name="T81" fmla="*/ 71 h 172"/>
              <a:gd name="T82" fmla="*/ 177 w 186"/>
              <a:gd name="T83" fmla="*/ 62 h 172"/>
              <a:gd name="T84" fmla="*/ 106 w 186"/>
              <a:gd name="T85" fmla="*/ 45 h 172"/>
              <a:gd name="T86" fmla="*/ 177 w 186"/>
              <a:gd name="T87"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172">
                <a:moveTo>
                  <a:pt x="177" y="37"/>
                </a:moveTo>
                <a:cubicBezTo>
                  <a:pt x="145" y="37"/>
                  <a:pt x="145" y="37"/>
                  <a:pt x="145" y="37"/>
                </a:cubicBezTo>
                <a:cubicBezTo>
                  <a:pt x="148" y="30"/>
                  <a:pt x="149" y="22"/>
                  <a:pt x="145" y="15"/>
                </a:cubicBezTo>
                <a:cubicBezTo>
                  <a:pt x="138" y="3"/>
                  <a:pt x="121" y="0"/>
                  <a:pt x="106" y="8"/>
                </a:cubicBezTo>
                <a:cubicBezTo>
                  <a:pt x="101" y="11"/>
                  <a:pt x="97" y="15"/>
                  <a:pt x="94" y="20"/>
                </a:cubicBezTo>
                <a:cubicBezTo>
                  <a:pt x="94" y="20"/>
                  <a:pt x="94" y="20"/>
                  <a:pt x="94" y="20"/>
                </a:cubicBezTo>
                <a:cubicBezTo>
                  <a:pt x="94" y="20"/>
                  <a:pt x="94" y="20"/>
                  <a:pt x="94" y="20"/>
                </a:cubicBezTo>
                <a:cubicBezTo>
                  <a:pt x="93" y="20"/>
                  <a:pt x="93" y="20"/>
                  <a:pt x="93" y="20"/>
                </a:cubicBezTo>
                <a:cubicBezTo>
                  <a:pt x="93" y="20"/>
                  <a:pt x="92" y="20"/>
                  <a:pt x="92" y="20"/>
                </a:cubicBezTo>
                <a:cubicBezTo>
                  <a:pt x="92" y="20"/>
                  <a:pt x="92" y="20"/>
                  <a:pt x="92" y="20"/>
                </a:cubicBezTo>
                <a:cubicBezTo>
                  <a:pt x="92" y="20"/>
                  <a:pt x="91" y="20"/>
                  <a:pt x="91" y="20"/>
                </a:cubicBezTo>
                <a:cubicBezTo>
                  <a:pt x="89" y="15"/>
                  <a:pt x="85" y="11"/>
                  <a:pt x="79" y="8"/>
                </a:cubicBezTo>
                <a:cubicBezTo>
                  <a:pt x="65" y="0"/>
                  <a:pt x="48" y="3"/>
                  <a:pt x="41" y="15"/>
                </a:cubicBezTo>
                <a:cubicBezTo>
                  <a:pt x="37" y="22"/>
                  <a:pt x="37" y="30"/>
                  <a:pt x="41" y="37"/>
                </a:cubicBezTo>
                <a:cubicBezTo>
                  <a:pt x="8" y="37"/>
                  <a:pt x="8" y="37"/>
                  <a:pt x="8" y="37"/>
                </a:cubicBezTo>
                <a:cubicBezTo>
                  <a:pt x="4" y="37"/>
                  <a:pt x="0" y="41"/>
                  <a:pt x="0" y="45"/>
                </a:cubicBezTo>
                <a:cubicBezTo>
                  <a:pt x="0" y="62"/>
                  <a:pt x="0" y="62"/>
                  <a:pt x="0" y="62"/>
                </a:cubicBezTo>
                <a:cubicBezTo>
                  <a:pt x="0" y="67"/>
                  <a:pt x="4" y="71"/>
                  <a:pt x="8" y="71"/>
                </a:cubicBezTo>
                <a:cubicBezTo>
                  <a:pt x="8" y="164"/>
                  <a:pt x="8" y="164"/>
                  <a:pt x="8" y="164"/>
                </a:cubicBezTo>
                <a:cubicBezTo>
                  <a:pt x="8" y="168"/>
                  <a:pt x="12" y="172"/>
                  <a:pt x="17" y="172"/>
                </a:cubicBezTo>
                <a:cubicBezTo>
                  <a:pt x="169" y="172"/>
                  <a:pt x="169" y="172"/>
                  <a:pt x="169" y="172"/>
                </a:cubicBezTo>
                <a:cubicBezTo>
                  <a:pt x="173" y="172"/>
                  <a:pt x="177" y="168"/>
                  <a:pt x="177" y="164"/>
                </a:cubicBezTo>
                <a:cubicBezTo>
                  <a:pt x="177" y="71"/>
                  <a:pt x="177" y="71"/>
                  <a:pt x="177" y="71"/>
                </a:cubicBezTo>
                <a:cubicBezTo>
                  <a:pt x="182" y="71"/>
                  <a:pt x="186" y="67"/>
                  <a:pt x="186" y="62"/>
                </a:cubicBezTo>
                <a:cubicBezTo>
                  <a:pt x="186" y="45"/>
                  <a:pt x="186" y="45"/>
                  <a:pt x="186" y="45"/>
                </a:cubicBezTo>
                <a:cubicBezTo>
                  <a:pt x="186" y="41"/>
                  <a:pt x="182" y="37"/>
                  <a:pt x="177" y="37"/>
                </a:cubicBezTo>
                <a:close/>
                <a:moveTo>
                  <a:pt x="48" y="19"/>
                </a:moveTo>
                <a:cubicBezTo>
                  <a:pt x="53" y="11"/>
                  <a:pt x="65" y="9"/>
                  <a:pt x="75" y="15"/>
                </a:cubicBezTo>
                <a:cubicBezTo>
                  <a:pt x="81" y="19"/>
                  <a:pt x="85" y="25"/>
                  <a:pt x="86" y="31"/>
                </a:cubicBezTo>
                <a:cubicBezTo>
                  <a:pt x="85" y="33"/>
                  <a:pt x="85" y="35"/>
                  <a:pt x="84" y="37"/>
                </a:cubicBezTo>
                <a:cubicBezTo>
                  <a:pt x="50" y="37"/>
                  <a:pt x="50" y="37"/>
                  <a:pt x="50" y="37"/>
                </a:cubicBezTo>
                <a:cubicBezTo>
                  <a:pt x="46" y="31"/>
                  <a:pt x="45" y="25"/>
                  <a:pt x="48" y="19"/>
                </a:cubicBezTo>
                <a:close/>
                <a:moveTo>
                  <a:pt x="8" y="62"/>
                </a:moveTo>
                <a:cubicBezTo>
                  <a:pt x="8" y="45"/>
                  <a:pt x="8" y="45"/>
                  <a:pt x="8" y="45"/>
                </a:cubicBezTo>
                <a:cubicBezTo>
                  <a:pt x="80" y="45"/>
                  <a:pt x="80" y="45"/>
                  <a:pt x="80" y="45"/>
                </a:cubicBezTo>
                <a:cubicBezTo>
                  <a:pt x="76" y="52"/>
                  <a:pt x="72" y="58"/>
                  <a:pt x="69" y="62"/>
                </a:cubicBezTo>
                <a:lnTo>
                  <a:pt x="8" y="62"/>
                </a:lnTo>
                <a:close/>
                <a:moveTo>
                  <a:pt x="89" y="164"/>
                </a:moveTo>
                <a:cubicBezTo>
                  <a:pt x="17" y="164"/>
                  <a:pt x="17" y="164"/>
                  <a:pt x="17" y="164"/>
                </a:cubicBezTo>
                <a:cubicBezTo>
                  <a:pt x="17" y="121"/>
                  <a:pt x="17" y="121"/>
                  <a:pt x="17" y="121"/>
                </a:cubicBezTo>
                <a:cubicBezTo>
                  <a:pt x="89" y="121"/>
                  <a:pt x="89" y="121"/>
                  <a:pt x="89" y="121"/>
                </a:cubicBezTo>
                <a:lnTo>
                  <a:pt x="89" y="164"/>
                </a:lnTo>
                <a:close/>
                <a:moveTo>
                  <a:pt x="89" y="113"/>
                </a:moveTo>
                <a:cubicBezTo>
                  <a:pt x="17" y="113"/>
                  <a:pt x="17" y="113"/>
                  <a:pt x="17" y="113"/>
                </a:cubicBezTo>
                <a:cubicBezTo>
                  <a:pt x="17" y="71"/>
                  <a:pt x="17" y="71"/>
                  <a:pt x="17" y="71"/>
                </a:cubicBezTo>
                <a:cubicBezTo>
                  <a:pt x="62" y="71"/>
                  <a:pt x="62" y="71"/>
                  <a:pt x="62" y="71"/>
                </a:cubicBezTo>
                <a:cubicBezTo>
                  <a:pt x="56" y="77"/>
                  <a:pt x="52" y="80"/>
                  <a:pt x="52" y="81"/>
                </a:cubicBezTo>
                <a:cubicBezTo>
                  <a:pt x="50" y="82"/>
                  <a:pt x="50" y="85"/>
                  <a:pt x="52" y="86"/>
                </a:cubicBezTo>
                <a:cubicBezTo>
                  <a:pt x="52" y="87"/>
                  <a:pt x="53" y="88"/>
                  <a:pt x="54" y="88"/>
                </a:cubicBezTo>
                <a:cubicBezTo>
                  <a:pt x="55" y="88"/>
                  <a:pt x="57" y="88"/>
                  <a:pt x="58" y="87"/>
                </a:cubicBezTo>
                <a:cubicBezTo>
                  <a:pt x="58" y="87"/>
                  <a:pt x="65" y="81"/>
                  <a:pt x="73" y="71"/>
                </a:cubicBezTo>
                <a:cubicBezTo>
                  <a:pt x="89" y="71"/>
                  <a:pt x="89" y="71"/>
                  <a:pt x="89" y="71"/>
                </a:cubicBezTo>
                <a:lnTo>
                  <a:pt x="89" y="113"/>
                </a:lnTo>
                <a:close/>
                <a:moveTo>
                  <a:pt x="89" y="62"/>
                </a:moveTo>
                <a:cubicBezTo>
                  <a:pt x="79" y="62"/>
                  <a:pt x="79" y="62"/>
                  <a:pt x="79" y="62"/>
                </a:cubicBezTo>
                <a:cubicBezTo>
                  <a:pt x="83" y="58"/>
                  <a:pt x="86" y="52"/>
                  <a:pt x="89" y="47"/>
                </a:cubicBezTo>
                <a:lnTo>
                  <a:pt x="89" y="62"/>
                </a:lnTo>
                <a:close/>
                <a:moveTo>
                  <a:pt x="111" y="15"/>
                </a:moveTo>
                <a:cubicBezTo>
                  <a:pt x="121" y="9"/>
                  <a:pt x="133" y="11"/>
                  <a:pt x="137" y="19"/>
                </a:cubicBezTo>
                <a:cubicBezTo>
                  <a:pt x="140" y="25"/>
                  <a:pt x="139" y="31"/>
                  <a:pt x="135" y="37"/>
                </a:cubicBezTo>
                <a:cubicBezTo>
                  <a:pt x="102" y="37"/>
                  <a:pt x="102" y="37"/>
                  <a:pt x="102" y="37"/>
                </a:cubicBezTo>
                <a:cubicBezTo>
                  <a:pt x="101" y="35"/>
                  <a:pt x="100" y="33"/>
                  <a:pt x="99" y="31"/>
                </a:cubicBezTo>
                <a:cubicBezTo>
                  <a:pt x="100" y="25"/>
                  <a:pt x="104" y="19"/>
                  <a:pt x="111" y="15"/>
                </a:cubicBezTo>
                <a:close/>
                <a:moveTo>
                  <a:pt x="97" y="47"/>
                </a:moveTo>
                <a:cubicBezTo>
                  <a:pt x="100" y="53"/>
                  <a:pt x="103" y="58"/>
                  <a:pt x="106" y="62"/>
                </a:cubicBezTo>
                <a:cubicBezTo>
                  <a:pt x="97" y="62"/>
                  <a:pt x="97" y="62"/>
                  <a:pt x="97" y="62"/>
                </a:cubicBezTo>
                <a:lnTo>
                  <a:pt x="97" y="47"/>
                </a:lnTo>
                <a:close/>
                <a:moveTo>
                  <a:pt x="169" y="164"/>
                </a:moveTo>
                <a:cubicBezTo>
                  <a:pt x="97" y="164"/>
                  <a:pt x="97" y="164"/>
                  <a:pt x="97" y="164"/>
                </a:cubicBezTo>
                <a:cubicBezTo>
                  <a:pt x="97" y="121"/>
                  <a:pt x="97" y="121"/>
                  <a:pt x="97" y="121"/>
                </a:cubicBezTo>
                <a:cubicBezTo>
                  <a:pt x="169" y="121"/>
                  <a:pt x="169" y="121"/>
                  <a:pt x="169" y="121"/>
                </a:cubicBezTo>
                <a:lnTo>
                  <a:pt x="169" y="164"/>
                </a:lnTo>
                <a:close/>
                <a:moveTo>
                  <a:pt x="169" y="113"/>
                </a:moveTo>
                <a:cubicBezTo>
                  <a:pt x="97" y="113"/>
                  <a:pt x="97" y="113"/>
                  <a:pt x="97" y="113"/>
                </a:cubicBezTo>
                <a:cubicBezTo>
                  <a:pt x="97" y="71"/>
                  <a:pt x="97" y="71"/>
                  <a:pt x="97" y="71"/>
                </a:cubicBezTo>
                <a:cubicBezTo>
                  <a:pt x="113" y="71"/>
                  <a:pt x="113" y="71"/>
                  <a:pt x="113" y="71"/>
                </a:cubicBezTo>
                <a:cubicBezTo>
                  <a:pt x="121" y="81"/>
                  <a:pt x="127" y="87"/>
                  <a:pt x="128" y="87"/>
                </a:cubicBezTo>
                <a:cubicBezTo>
                  <a:pt x="129" y="88"/>
                  <a:pt x="130" y="88"/>
                  <a:pt x="132" y="88"/>
                </a:cubicBezTo>
                <a:cubicBezTo>
                  <a:pt x="133" y="88"/>
                  <a:pt x="133" y="87"/>
                  <a:pt x="134" y="86"/>
                </a:cubicBezTo>
                <a:cubicBezTo>
                  <a:pt x="135" y="85"/>
                  <a:pt x="135" y="82"/>
                  <a:pt x="133" y="81"/>
                </a:cubicBezTo>
                <a:cubicBezTo>
                  <a:pt x="133" y="80"/>
                  <a:pt x="129" y="77"/>
                  <a:pt x="124" y="71"/>
                </a:cubicBezTo>
                <a:cubicBezTo>
                  <a:pt x="169" y="71"/>
                  <a:pt x="169" y="71"/>
                  <a:pt x="169" y="71"/>
                </a:cubicBezTo>
                <a:lnTo>
                  <a:pt x="169" y="113"/>
                </a:lnTo>
                <a:close/>
                <a:moveTo>
                  <a:pt x="177" y="62"/>
                </a:moveTo>
                <a:cubicBezTo>
                  <a:pt x="117" y="62"/>
                  <a:pt x="117" y="62"/>
                  <a:pt x="117" y="62"/>
                </a:cubicBezTo>
                <a:cubicBezTo>
                  <a:pt x="113" y="58"/>
                  <a:pt x="109" y="52"/>
                  <a:pt x="106" y="45"/>
                </a:cubicBezTo>
                <a:cubicBezTo>
                  <a:pt x="177" y="45"/>
                  <a:pt x="177" y="45"/>
                  <a:pt x="177" y="45"/>
                </a:cubicBezTo>
                <a:lnTo>
                  <a:pt x="177" y="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4"/>
          <p:cNvGrpSpPr>
            <a:grpSpLocks noChangeAspect="1"/>
          </p:cNvGrpSpPr>
          <p:nvPr/>
        </p:nvGrpSpPr>
        <p:grpSpPr bwMode="auto">
          <a:xfrm>
            <a:off x="4202390" y="5341391"/>
            <a:ext cx="778091" cy="617359"/>
            <a:chOff x="4310" y="1126"/>
            <a:chExt cx="426" cy="338"/>
          </a:xfrm>
          <a:solidFill>
            <a:schemeClr val="bg2"/>
          </a:solidFill>
        </p:grpSpPr>
        <p:sp>
          <p:nvSpPr>
            <p:cNvPr id="18" name="Freeform 15"/>
            <p:cNvSpPr>
              <a:spLocks/>
            </p:cNvSpPr>
            <p:nvPr/>
          </p:nvSpPr>
          <p:spPr bwMode="auto">
            <a:xfrm>
              <a:off x="4405" y="1126"/>
              <a:ext cx="331" cy="338"/>
            </a:xfrm>
            <a:custGeom>
              <a:avLst/>
              <a:gdLst>
                <a:gd name="T0" fmla="*/ 78 w 160"/>
                <a:gd name="T1" fmla="*/ 0 h 163"/>
                <a:gd name="T2" fmla="*/ 1 w 160"/>
                <a:gd name="T3" fmla="*/ 55 h 163"/>
                <a:gd name="T4" fmla="*/ 4 w 160"/>
                <a:gd name="T5" fmla="*/ 61 h 163"/>
                <a:gd name="T6" fmla="*/ 7 w 160"/>
                <a:gd name="T7" fmla="*/ 61 h 163"/>
                <a:gd name="T8" fmla="*/ 9 w 160"/>
                <a:gd name="T9" fmla="*/ 58 h 163"/>
                <a:gd name="T10" fmla="*/ 78 w 160"/>
                <a:gd name="T11" fmla="*/ 8 h 163"/>
                <a:gd name="T12" fmla="*/ 151 w 160"/>
                <a:gd name="T13" fmla="*/ 81 h 163"/>
                <a:gd name="T14" fmla="*/ 78 w 160"/>
                <a:gd name="T15" fmla="*/ 154 h 163"/>
                <a:gd name="T16" fmla="*/ 9 w 160"/>
                <a:gd name="T17" fmla="*/ 102 h 163"/>
                <a:gd name="T18" fmla="*/ 4 w 160"/>
                <a:gd name="T19" fmla="*/ 99 h 163"/>
                <a:gd name="T20" fmla="*/ 3 w 160"/>
                <a:gd name="T21" fmla="*/ 99 h 163"/>
                <a:gd name="T22" fmla="*/ 1 w 160"/>
                <a:gd name="T23" fmla="*/ 101 h 163"/>
                <a:gd name="T24" fmla="*/ 0 w 160"/>
                <a:gd name="T25" fmla="*/ 105 h 163"/>
                <a:gd name="T26" fmla="*/ 78 w 160"/>
                <a:gd name="T27" fmla="*/ 163 h 163"/>
                <a:gd name="T28" fmla="*/ 160 w 160"/>
                <a:gd name="T29" fmla="*/ 81 h 163"/>
                <a:gd name="T30" fmla="*/ 78 w 160"/>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78" y="0"/>
                  </a:moveTo>
                  <a:cubicBezTo>
                    <a:pt x="43" y="0"/>
                    <a:pt x="12" y="22"/>
                    <a:pt x="1" y="55"/>
                  </a:cubicBezTo>
                  <a:cubicBezTo>
                    <a:pt x="0" y="58"/>
                    <a:pt x="1" y="60"/>
                    <a:pt x="4" y="61"/>
                  </a:cubicBezTo>
                  <a:cubicBezTo>
                    <a:pt x="5" y="61"/>
                    <a:pt x="6" y="61"/>
                    <a:pt x="7" y="61"/>
                  </a:cubicBezTo>
                  <a:cubicBezTo>
                    <a:pt x="8" y="60"/>
                    <a:pt x="9" y="59"/>
                    <a:pt x="9" y="58"/>
                  </a:cubicBezTo>
                  <a:cubicBezTo>
                    <a:pt x="19" y="28"/>
                    <a:pt x="47" y="8"/>
                    <a:pt x="78" y="8"/>
                  </a:cubicBezTo>
                  <a:cubicBezTo>
                    <a:pt x="118" y="8"/>
                    <a:pt x="151" y="41"/>
                    <a:pt x="151" y="81"/>
                  </a:cubicBezTo>
                  <a:cubicBezTo>
                    <a:pt x="151" y="121"/>
                    <a:pt x="118" y="154"/>
                    <a:pt x="78" y="154"/>
                  </a:cubicBezTo>
                  <a:cubicBezTo>
                    <a:pt x="46" y="154"/>
                    <a:pt x="18" y="133"/>
                    <a:pt x="9" y="102"/>
                  </a:cubicBezTo>
                  <a:cubicBezTo>
                    <a:pt x="8" y="100"/>
                    <a:pt x="6" y="99"/>
                    <a:pt x="4" y="99"/>
                  </a:cubicBezTo>
                  <a:cubicBezTo>
                    <a:pt x="4" y="99"/>
                    <a:pt x="4" y="99"/>
                    <a:pt x="3" y="99"/>
                  </a:cubicBezTo>
                  <a:cubicBezTo>
                    <a:pt x="2" y="100"/>
                    <a:pt x="1" y="100"/>
                    <a:pt x="1" y="101"/>
                  </a:cubicBezTo>
                  <a:cubicBezTo>
                    <a:pt x="0" y="102"/>
                    <a:pt x="0" y="104"/>
                    <a:pt x="0" y="105"/>
                  </a:cubicBezTo>
                  <a:cubicBezTo>
                    <a:pt x="11" y="139"/>
                    <a:pt x="43" y="163"/>
                    <a:pt x="78" y="163"/>
                  </a:cubicBezTo>
                  <a:cubicBezTo>
                    <a:pt x="123" y="163"/>
                    <a:pt x="160" y="126"/>
                    <a:pt x="160" y="81"/>
                  </a:cubicBezTo>
                  <a:cubicBezTo>
                    <a:pt x="160" y="36"/>
                    <a:pt x="123" y="0"/>
                    <a:pt x="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4446" y="1170"/>
              <a:ext cx="244" cy="249"/>
            </a:xfrm>
            <a:custGeom>
              <a:avLst/>
              <a:gdLst>
                <a:gd name="T0" fmla="*/ 9 w 118"/>
                <a:gd name="T1" fmla="*/ 73 h 120"/>
                <a:gd name="T2" fmla="*/ 4 w 118"/>
                <a:gd name="T3" fmla="*/ 70 h 120"/>
                <a:gd name="T4" fmla="*/ 3 w 118"/>
                <a:gd name="T5" fmla="*/ 70 h 120"/>
                <a:gd name="T6" fmla="*/ 1 w 118"/>
                <a:gd name="T7" fmla="*/ 72 h 120"/>
                <a:gd name="T8" fmla="*/ 0 w 118"/>
                <a:gd name="T9" fmla="*/ 75 h 120"/>
                <a:gd name="T10" fmla="*/ 58 w 118"/>
                <a:gd name="T11" fmla="*/ 120 h 120"/>
                <a:gd name="T12" fmla="*/ 118 w 118"/>
                <a:gd name="T13" fmla="*/ 60 h 120"/>
                <a:gd name="T14" fmla="*/ 58 w 118"/>
                <a:gd name="T15" fmla="*/ 0 h 120"/>
                <a:gd name="T16" fmla="*/ 1 w 118"/>
                <a:gd name="T17" fmla="*/ 44 h 120"/>
                <a:gd name="T18" fmla="*/ 1 w 118"/>
                <a:gd name="T19" fmla="*/ 47 h 120"/>
                <a:gd name="T20" fmla="*/ 4 w 118"/>
                <a:gd name="T21" fmla="*/ 49 h 120"/>
                <a:gd name="T22" fmla="*/ 9 w 118"/>
                <a:gd name="T23" fmla="*/ 46 h 120"/>
                <a:gd name="T24" fmla="*/ 58 w 118"/>
                <a:gd name="T25" fmla="*/ 9 h 120"/>
                <a:gd name="T26" fmla="*/ 109 w 118"/>
                <a:gd name="T27" fmla="*/ 60 h 120"/>
                <a:gd name="T28" fmla="*/ 58 w 118"/>
                <a:gd name="T29" fmla="*/ 111 h 120"/>
                <a:gd name="T30" fmla="*/ 9 w 118"/>
                <a:gd name="T31"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0">
                  <a:moveTo>
                    <a:pt x="9" y="73"/>
                  </a:moveTo>
                  <a:cubicBezTo>
                    <a:pt x="8" y="71"/>
                    <a:pt x="6" y="70"/>
                    <a:pt x="4" y="70"/>
                  </a:cubicBezTo>
                  <a:cubicBezTo>
                    <a:pt x="4" y="70"/>
                    <a:pt x="4" y="70"/>
                    <a:pt x="3" y="70"/>
                  </a:cubicBezTo>
                  <a:cubicBezTo>
                    <a:pt x="2" y="70"/>
                    <a:pt x="1" y="71"/>
                    <a:pt x="1" y="72"/>
                  </a:cubicBezTo>
                  <a:cubicBezTo>
                    <a:pt x="0" y="73"/>
                    <a:pt x="0" y="74"/>
                    <a:pt x="0" y="75"/>
                  </a:cubicBezTo>
                  <a:cubicBezTo>
                    <a:pt x="7" y="102"/>
                    <a:pt x="31" y="120"/>
                    <a:pt x="58" y="120"/>
                  </a:cubicBezTo>
                  <a:cubicBezTo>
                    <a:pt x="91" y="120"/>
                    <a:pt x="118" y="93"/>
                    <a:pt x="118" y="60"/>
                  </a:cubicBezTo>
                  <a:cubicBezTo>
                    <a:pt x="118" y="27"/>
                    <a:pt x="91" y="0"/>
                    <a:pt x="58" y="0"/>
                  </a:cubicBezTo>
                  <a:cubicBezTo>
                    <a:pt x="32" y="0"/>
                    <a:pt x="8" y="18"/>
                    <a:pt x="1" y="44"/>
                  </a:cubicBezTo>
                  <a:cubicBezTo>
                    <a:pt x="0" y="45"/>
                    <a:pt x="0" y="46"/>
                    <a:pt x="1" y="47"/>
                  </a:cubicBezTo>
                  <a:cubicBezTo>
                    <a:pt x="2" y="48"/>
                    <a:pt x="2" y="49"/>
                    <a:pt x="4" y="49"/>
                  </a:cubicBezTo>
                  <a:cubicBezTo>
                    <a:pt x="6" y="50"/>
                    <a:pt x="8" y="49"/>
                    <a:pt x="9" y="46"/>
                  </a:cubicBezTo>
                  <a:cubicBezTo>
                    <a:pt x="15" y="24"/>
                    <a:pt x="35" y="9"/>
                    <a:pt x="58" y="9"/>
                  </a:cubicBezTo>
                  <a:cubicBezTo>
                    <a:pt x="86" y="9"/>
                    <a:pt x="109" y="32"/>
                    <a:pt x="109" y="60"/>
                  </a:cubicBezTo>
                  <a:cubicBezTo>
                    <a:pt x="109" y="88"/>
                    <a:pt x="86" y="111"/>
                    <a:pt x="58" y="111"/>
                  </a:cubicBezTo>
                  <a:cubicBezTo>
                    <a:pt x="35" y="111"/>
                    <a:pt x="14" y="96"/>
                    <a:pt x="9" y="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4562" y="1244"/>
              <a:ext cx="58" cy="100"/>
            </a:xfrm>
            <a:custGeom>
              <a:avLst/>
              <a:gdLst>
                <a:gd name="T0" fmla="*/ 4 w 28"/>
                <a:gd name="T1" fmla="*/ 40 h 48"/>
                <a:gd name="T2" fmla="*/ 0 w 28"/>
                <a:gd name="T3" fmla="*/ 44 h 48"/>
                <a:gd name="T4" fmla="*/ 4 w 28"/>
                <a:gd name="T5" fmla="*/ 48 h 48"/>
                <a:gd name="T6" fmla="*/ 28 w 28"/>
                <a:gd name="T7" fmla="*/ 24 h 48"/>
                <a:gd name="T8" fmla="*/ 4 w 28"/>
                <a:gd name="T9" fmla="*/ 0 h 48"/>
                <a:gd name="T10" fmla="*/ 0 w 28"/>
                <a:gd name="T11" fmla="*/ 4 h 48"/>
                <a:gd name="T12" fmla="*/ 4 w 28"/>
                <a:gd name="T13" fmla="*/ 9 h 48"/>
                <a:gd name="T14" fmla="*/ 20 w 28"/>
                <a:gd name="T15" fmla="*/ 24 h 48"/>
                <a:gd name="T16" fmla="*/ 4 w 2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4" y="40"/>
                  </a:moveTo>
                  <a:cubicBezTo>
                    <a:pt x="2" y="40"/>
                    <a:pt x="0" y="42"/>
                    <a:pt x="0" y="44"/>
                  </a:cubicBezTo>
                  <a:cubicBezTo>
                    <a:pt x="0" y="46"/>
                    <a:pt x="2" y="48"/>
                    <a:pt x="4" y="48"/>
                  </a:cubicBezTo>
                  <a:cubicBezTo>
                    <a:pt x="17" y="48"/>
                    <a:pt x="28" y="38"/>
                    <a:pt x="28" y="24"/>
                  </a:cubicBezTo>
                  <a:cubicBezTo>
                    <a:pt x="28" y="11"/>
                    <a:pt x="17" y="0"/>
                    <a:pt x="4" y="0"/>
                  </a:cubicBezTo>
                  <a:cubicBezTo>
                    <a:pt x="2" y="0"/>
                    <a:pt x="0" y="2"/>
                    <a:pt x="0" y="4"/>
                  </a:cubicBezTo>
                  <a:cubicBezTo>
                    <a:pt x="0" y="7"/>
                    <a:pt x="2" y="9"/>
                    <a:pt x="4" y="9"/>
                  </a:cubicBezTo>
                  <a:cubicBezTo>
                    <a:pt x="13" y="9"/>
                    <a:pt x="20" y="16"/>
                    <a:pt x="20" y="24"/>
                  </a:cubicBezTo>
                  <a:cubicBezTo>
                    <a:pt x="20" y="33"/>
                    <a:pt x="13" y="40"/>
                    <a:pt x="4"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310" y="1236"/>
              <a:ext cx="271" cy="116"/>
            </a:xfrm>
            <a:custGeom>
              <a:avLst/>
              <a:gdLst>
                <a:gd name="T0" fmla="*/ 116 w 131"/>
                <a:gd name="T1" fmla="*/ 33 h 56"/>
                <a:gd name="T2" fmla="*/ 116 w 131"/>
                <a:gd name="T3" fmla="*/ 33 h 56"/>
                <a:gd name="T4" fmla="*/ 100 w 131"/>
                <a:gd name="T5" fmla="*/ 49 h 56"/>
                <a:gd name="T6" fmla="*/ 106 w 131"/>
                <a:gd name="T7" fmla="*/ 55 h 56"/>
                <a:gd name="T8" fmla="*/ 129 w 131"/>
                <a:gd name="T9" fmla="*/ 32 h 56"/>
                <a:gd name="T10" fmla="*/ 131 w 131"/>
                <a:gd name="T11" fmla="*/ 28 h 56"/>
                <a:gd name="T12" fmla="*/ 129 w 131"/>
                <a:gd name="T13" fmla="*/ 24 h 56"/>
                <a:gd name="T14" fmla="*/ 106 w 131"/>
                <a:gd name="T15" fmla="*/ 2 h 56"/>
                <a:gd name="T16" fmla="*/ 100 w 131"/>
                <a:gd name="T17" fmla="*/ 2 h 56"/>
                <a:gd name="T18" fmla="*/ 115 w 131"/>
                <a:gd name="T19" fmla="*/ 23 h 56"/>
                <a:gd name="T20" fmla="*/ 116 w 131"/>
                <a:gd name="T21" fmla="*/ 24 h 56"/>
                <a:gd name="T22" fmla="*/ 115 w 131"/>
                <a:gd name="T23" fmla="*/ 24 h 56"/>
                <a:gd name="T24" fmla="*/ 46 w 131"/>
                <a:gd name="T25" fmla="*/ 24 h 56"/>
                <a:gd name="T26" fmla="*/ 45 w 131"/>
                <a:gd name="T27" fmla="*/ 23 h 56"/>
                <a:gd name="T28" fmla="*/ 29 w 131"/>
                <a:gd name="T29" fmla="*/ 8 h 56"/>
                <a:gd name="T30" fmla="*/ 23 w 131"/>
                <a:gd name="T31" fmla="*/ 8 h 56"/>
                <a:gd name="T32" fmla="*/ 32 w 131"/>
                <a:gd name="T33" fmla="*/ 23 h 56"/>
                <a:gd name="T34" fmla="*/ 33 w 131"/>
                <a:gd name="T35" fmla="*/ 24 h 56"/>
                <a:gd name="T36" fmla="*/ 32 w 131"/>
                <a:gd name="T37" fmla="*/ 24 h 56"/>
                <a:gd name="T38" fmla="*/ 24 w 131"/>
                <a:gd name="T39" fmla="*/ 24 h 56"/>
                <a:gd name="T40" fmla="*/ 23 w 131"/>
                <a:gd name="T41" fmla="*/ 23 h 56"/>
                <a:gd name="T42" fmla="*/ 8 w 131"/>
                <a:gd name="T43" fmla="*/ 8 h 56"/>
                <a:gd name="T44" fmla="*/ 2 w 131"/>
                <a:gd name="T45" fmla="*/ 8 h 56"/>
                <a:gd name="T46" fmla="*/ 15 w 131"/>
                <a:gd name="T47" fmla="*/ 27 h 56"/>
                <a:gd name="T48" fmla="*/ 16 w 131"/>
                <a:gd name="T49" fmla="*/ 28 h 56"/>
                <a:gd name="T50" fmla="*/ 16 w 131"/>
                <a:gd name="T51" fmla="*/ 28 h 56"/>
                <a:gd name="T52" fmla="*/ 15 w 131"/>
                <a:gd name="T53" fmla="*/ 29 h 56"/>
                <a:gd name="T54" fmla="*/ 2 w 131"/>
                <a:gd name="T55" fmla="*/ 48 h 56"/>
                <a:gd name="T56" fmla="*/ 23 w 131"/>
                <a:gd name="T57" fmla="*/ 34 h 56"/>
                <a:gd name="T58" fmla="*/ 24 w 131"/>
                <a:gd name="T59" fmla="*/ 33 h 56"/>
                <a:gd name="T60" fmla="*/ 25 w 131"/>
                <a:gd name="T61" fmla="*/ 33 h 56"/>
                <a:gd name="T62" fmla="*/ 32 w 131"/>
                <a:gd name="T63" fmla="*/ 33 h 56"/>
                <a:gd name="T64" fmla="*/ 33 w 131"/>
                <a:gd name="T65" fmla="*/ 33 h 56"/>
                <a:gd name="T66" fmla="*/ 23 w 131"/>
                <a:gd name="T67" fmla="*/ 42 h 56"/>
                <a:gd name="T68" fmla="*/ 29 w 131"/>
                <a:gd name="T69" fmla="*/ 48 h 56"/>
                <a:gd name="T70" fmla="*/ 45 w 131"/>
                <a:gd name="T71" fmla="*/ 33 h 56"/>
                <a:gd name="T72" fmla="*/ 46 w 131"/>
                <a:gd name="T73" fmla="*/ 33 h 56"/>
                <a:gd name="T74" fmla="*/ 115 w 131"/>
                <a:gd name="T7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6">
                  <a:moveTo>
                    <a:pt x="115" y="33"/>
                  </a:moveTo>
                  <a:cubicBezTo>
                    <a:pt x="116" y="33"/>
                    <a:pt x="116" y="33"/>
                    <a:pt x="116" y="33"/>
                  </a:cubicBezTo>
                  <a:cubicBezTo>
                    <a:pt x="116" y="33"/>
                    <a:pt x="116" y="33"/>
                    <a:pt x="116" y="33"/>
                  </a:cubicBezTo>
                  <a:cubicBezTo>
                    <a:pt x="116" y="33"/>
                    <a:pt x="116" y="33"/>
                    <a:pt x="116" y="33"/>
                  </a:cubicBezTo>
                  <a:cubicBezTo>
                    <a:pt x="115" y="34"/>
                    <a:pt x="115" y="34"/>
                    <a:pt x="115" y="34"/>
                  </a:cubicBezTo>
                  <a:cubicBezTo>
                    <a:pt x="100" y="49"/>
                    <a:pt x="100" y="49"/>
                    <a:pt x="100" y="49"/>
                  </a:cubicBezTo>
                  <a:cubicBezTo>
                    <a:pt x="98" y="50"/>
                    <a:pt x="98" y="53"/>
                    <a:pt x="100" y="55"/>
                  </a:cubicBezTo>
                  <a:cubicBezTo>
                    <a:pt x="102" y="56"/>
                    <a:pt x="105" y="56"/>
                    <a:pt x="106" y="55"/>
                  </a:cubicBezTo>
                  <a:cubicBezTo>
                    <a:pt x="128" y="33"/>
                    <a:pt x="128" y="33"/>
                    <a:pt x="128" y="33"/>
                  </a:cubicBezTo>
                  <a:cubicBezTo>
                    <a:pt x="129" y="32"/>
                    <a:pt x="129" y="32"/>
                    <a:pt x="129" y="32"/>
                  </a:cubicBezTo>
                  <a:cubicBezTo>
                    <a:pt x="130" y="31"/>
                    <a:pt x="130" y="31"/>
                    <a:pt x="130" y="31"/>
                  </a:cubicBezTo>
                  <a:cubicBezTo>
                    <a:pt x="131" y="30"/>
                    <a:pt x="131" y="29"/>
                    <a:pt x="131" y="28"/>
                  </a:cubicBezTo>
                  <a:cubicBezTo>
                    <a:pt x="131" y="27"/>
                    <a:pt x="131" y="26"/>
                    <a:pt x="130" y="25"/>
                  </a:cubicBezTo>
                  <a:cubicBezTo>
                    <a:pt x="129" y="24"/>
                    <a:pt x="129" y="24"/>
                    <a:pt x="129" y="24"/>
                  </a:cubicBezTo>
                  <a:cubicBezTo>
                    <a:pt x="128" y="23"/>
                    <a:pt x="128" y="23"/>
                    <a:pt x="128" y="23"/>
                  </a:cubicBezTo>
                  <a:cubicBezTo>
                    <a:pt x="106" y="2"/>
                    <a:pt x="106" y="2"/>
                    <a:pt x="106" y="2"/>
                  </a:cubicBezTo>
                  <a:cubicBezTo>
                    <a:pt x="105" y="1"/>
                    <a:pt x="104" y="0"/>
                    <a:pt x="103" y="0"/>
                  </a:cubicBezTo>
                  <a:cubicBezTo>
                    <a:pt x="102" y="0"/>
                    <a:pt x="101" y="1"/>
                    <a:pt x="100" y="2"/>
                  </a:cubicBezTo>
                  <a:cubicBezTo>
                    <a:pt x="98" y="3"/>
                    <a:pt x="98" y="6"/>
                    <a:pt x="100" y="8"/>
                  </a:cubicBezTo>
                  <a:cubicBezTo>
                    <a:pt x="115" y="23"/>
                    <a:pt x="115" y="23"/>
                    <a:pt x="115" y="23"/>
                  </a:cubicBezTo>
                  <a:cubicBezTo>
                    <a:pt x="116" y="23"/>
                    <a:pt x="116" y="23"/>
                    <a:pt x="116" y="23"/>
                  </a:cubicBezTo>
                  <a:cubicBezTo>
                    <a:pt x="116" y="24"/>
                    <a:pt x="116" y="24"/>
                    <a:pt x="116" y="24"/>
                  </a:cubicBezTo>
                  <a:cubicBezTo>
                    <a:pt x="116" y="24"/>
                    <a:pt x="116" y="24"/>
                    <a:pt x="116" y="24"/>
                  </a:cubicBezTo>
                  <a:cubicBezTo>
                    <a:pt x="115" y="24"/>
                    <a:pt x="115" y="24"/>
                    <a:pt x="115" y="24"/>
                  </a:cubicBezTo>
                  <a:cubicBezTo>
                    <a:pt x="47" y="24"/>
                    <a:pt x="47" y="24"/>
                    <a:pt x="47" y="24"/>
                  </a:cubicBezTo>
                  <a:cubicBezTo>
                    <a:pt x="46" y="24"/>
                    <a:pt x="46" y="24"/>
                    <a:pt x="46" y="24"/>
                  </a:cubicBezTo>
                  <a:cubicBezTo>
                    <a:pt x="45" y="24"/>
                    <a:pt x="45" y="24"/>
                    <a:pt x="45" y="24"/>
                  </a:cubicBezTo>
                  <a:cubicBezTo>
                    <a:pt x="45" y="23"/>
                    <a:pt x="45" y="23"/>
                    <a:pt x="45" y="23"/>
                  </a:cubicBezTo>
                  <a:cubicBezTo>
                    <a:pt x="44" y="23"/>
                    <a:pt x="44" y="23"/>
                    <a:pt x="44" y="23"/>
                  </a:cubicBezTo>
                  <a:cubicBezTo>
                    <a:pt x="29" y="8"/>
                    <a:pt x="29" y="8"/>
                    <a:pt x="29" y="8"/>
                  </a:cubicBezTo>
                  <a:cubicBezTo>
                    <a:pt x="29" y="7"/>
                    <a:pt x="27" y="7"/>
                    <a:pt x="26" y="7"/>
                  </a:cubicBezTo>
                  <a:cubicBezTo>
                    <a:pt x="25" y="7"/>
                    <a:pt x="24" y="7"/>
                    <a:pt x="23" y="8"/>
                  </a:cubicBezTo>
                  <a:cubicBezTo>
                    <a:pt x="22" y="10"/>
                    <a:pt x="22" y="12"/>
                    <a:pt x="23" y="14"/>
                  </a:cubicBezTo>
                  <a:cubicBezTo>
                    <a:pt x="32" y="23"/>
                    <a:pt x="32" y="23"/>
                    <a:pt x="32" y="23"/>
                  </a:cubicBezTo>
                  <a:cubicBezTo>
                    <a:pt x="33" y="23"/>
                    <a:pt x="33" y="23"/>
                    <a:pt x="33" y="23"/>
                  </a:cubicBezTo>
                  <a:cubicBezTo>
                    <a:pt x="33" y="24"/>
                    <a:pt x="33" y="24"/>
                    <a:pt x="33" y="24"/>
                  </a:cubicBezTo>
                  <a:cubicBezTo>
                    <a:pt x="32" y="24"/>
                    <a:pt x="32" y="24"/>
                    <a:pt x="32" y="24"/>
                  </a:cubicBezTo>
                  <a:cubicBezTo>
                    <a:pt x="32" y="24"/>
                    <a:pt x="32" y="24"/>
                    <a:pt x="32" y="24"/>
                  </a:cubicBezTo>
                  <a:cubicBezTo>
                    <a:pt x="25" y="24"/>
                    <a:pt x="25" y="24"/>
                    <a:pt x="25" y="24"/>
                  </a:cubicBezTo>
                  <a:cubicBezTo>
                    <a:pt x="24" y="24"/>
                    <a:pt x="24" y="24"/>
                    <a:pt x="24" y="24"/>
                  </a:cubicBezTo>
                  <a:cubicBezTo>
                    <a:pt x="24" y="24"/>
                    <a:pt x="24" y="24"/>
                    <a:pt x="24" y="24"/>
                  </a:cubicBezTo>
                  <a:cubicBezTo>
                    <a:pt x="23" y="23"/>
                    <a:pt x="23" y="23"/>
                    <a:pt x="23" y="23"/>
                  </a:cubicBezTo>
                  <a:cubicBezTo>
                    <a:pt x="23" y="23"/>
                    <a:pt x="23" y="23"/>
                    <a:pt x="23" y="23"/>
                  </a:cubicBezTo>
                  <a:cubicBezTo>
                    <a:pt x="8" y="8"/>
                    <a:pt x="8" y="8"/>
                    <a:pt x="8" y="8"/>
                  </a:cubicBezTo>
                  <a:cubicBezTo>
                    <a:pt x="7" y="7"/>
                    <a:pt x="6" y="7"/>
                    <a:pt x="5" y="7"/>
                  </a:cubicBezTo>
                  <a:cubicBezTo>
                    <a:pt x="4" y="7"/>
                    <a:pt x="3" y="7"/>
                    <a:pt x="2" y="8"/>
                  </a:cubicBezTo>
                  <a:cubicBezTo>
                    <a:pt x="0" y="10"/>
                    <a:pt x="0" y="12"/>
                    <a:pt x="2" y="14"/>
                  </a:cubicBezTo>
                  <a:cubicBezTo>
                    <a:pt x="15" y="27"/>
                    <a:pt x="15" y="27"/>
                    <a:pt x="15" y="27"/>
                  </a:cubicBezTo>
                  <a:cubicBezTo>
                    <a:pt x="15" y="28"/>
                    <a:pt x="15" y="28"/>
                    <a:pt x="15" y="28"/>
                  </a:cubicBezTo>
                  <a:cubicBezTo>
                    <a:pt x="16" y="28"/>
                    <a:pt x="16" y="28"/>
                    <a:pt x="16" y="28"/>
                  </a:cubicBezTo>
                  <a:cubicBezTo>
                    <a:pt x="16" y="28"/>
                    <a:pt x="16" y="28"/>
                    <a:pt x="16" y="28"/>
                  </a:cubicBezTo>
                  <a:cubicBezTo>
                    <a:pt x="16" y="28"/>
                    <a:pt x="16" y="28"/>
                    <a:pt x="16" y="28"/>
                  </a:cubicBezTo>
                  <a:cubicBezTo>
                    <a:pt x="15" y="29"/>
                    <a:pt x="15" y="29"/>
                    <a:pt x="15" y="29"/>
                  </a:cubicBezTo>
                  <a:cubicBezTo>
                    <a:pt x="15" y="29"/>
                    <a:pt x="15" y="29"/>
                    <a:pt x="15" y="29"/>
                  </a:cubicBezTo>
                  <a:cubicBezTo>
                    <a:pt x="2" y="42"/>
                    <a:pt x="2" y="42"/>
                    <a:pt x="2" y="42"/>
                  </a:cubicBezTo>
                  <a:cubicBezTo>
                    <a:pt x="0" y="44"/>
                    <a:pt x="0" y="47"/>
                    <a:pt x="2" y="48"/>
                  </a:cubicBezTo>
                  <a:cubicBezTo>
                    <a:pt x="3" y="50"/>
                    <a:pt x="6" y="50"/>
                    <a:pt x="8" y="48"/>
                  </a:cubicBezTo>
                  <a:cubicBezTo>
                    <a:pt x="23" y="34"/>
                    <a:pt x="23" y="34"/>
                    <a:pt x="23" y="34"/>
                  </a:cubicBezTo>
                  <a:cubicBezTo>
                    <a:pt x="23" y="33"/>
                    <a:pt x="23" y="33"/>
                    <a:pt x="23" y="33"/>
                  </a:cubicBezTo>
                  <a:cubicBezTo>
                    <a:pt x="24" y="33"/>
                    <a:pt x="24" y="33"/>
                    <a:pt x="24" y="33"/>
                  </a:cubicBezTo>
                  <a:cubicBezTo>
                    <a:pt x="24" y="33"/>
                    <a:pt x="24" y="33"/>
                    <a:pt x="24" y="33"/>
                  </a:cubicBezTo>
                  <a:cubicBezTo>
                    <a:pt x="25" y="33"/>
                    <a:pt x="25" y="33"/>
                    <a:pt x="25" y="33"/>
                  </a:cubicBezTo>
                  <a:cubicBezTo>
                    <a:pt x="32" y="33"/>
                    <a:pt x="32" y="33"/>
                    <a:pt x="32" y="33"/>
                  </a:cubicBezTo>
                  <a:cubicBezTo>
                    <a:pt x="32" y="33"/>
                    <a:pt x="32" y="33"/>
                    <a:pt x="32" y="33"/>
                  </a:cubicBezTo>
                  <a:cubicBezTo>
                    <a:pt x="33" y="33"/>
                    <a:pt x="33" y="33"/>
                    <a:pt x="33" y="33"/>
                  </a:cubicBezTo>
                  <a:cubicBezTo>
                    <a:pt x="33" y="33"/>
                    <a:pt x="33" y="33"/>
                    <a:pt x="33" y="33"/>
                  </a:cubicBezTo>
                  <a:cubicBezTo>
                    <a:pt x="32" y="34"/>
                    <a:pt x="32" y="34"/>
                    <a:pt x="32" y="34"/>
                  </a:cubicBezTo>
                  <a:cubicBezTo>
                    <a:pt x="23" y="42"/>
                    <a:pt x="23" y="42"/>
                    <a:pt x="23" y="42"/>
                  </a:cubicBezTo>
                  <a:cubicBezTo>
                    <a:pt x="22" y="44"/>
                    <a:pt x="22" y="47"/>
                    <a:pt x="23" y="48"/>
                  </a:cubicBezTo>
                  <a:cubicBezTo>
                    <a:pt x="25" y="50"/>
                    <a:pt x="28" y="50"/>
                    <a:pt x="29" y="48"/>
                  </a:cubicBezTo>
                  <a:cubicBezTo>
                    <a:pt x="44" y="34"/>
                    <a:pt x="44" y="34"/>
                    <a:pt x="44" y="34"/>
                  </a:cubicBezTo>
                  <a:cubicBezTo>
                    <a:pt x="45" y="33"/>
                    <a:pt x="45" y="33"/>
                    <a:pt x="45" y="33"/>
                  </a:cubicBezTo>
                  <a:cubicBezTo>
                    <a:pt x="45" y="33"/>
                    <a:pt x="45" y="33"/>
                    <a:pt x="45" y="33"/>
                  </a:cubicBezTo>
                  <a:cubicBezTo>
                    <a:pt x="46" y="33"/>
                    <a:pt x="46" y="33"/>
                    <a:pt x="46" y="33"/>
                  </a:cubicBezTo>
                  <a:cubicBezTo>
                    <a:pt x="47" y="33"/>
                    <a:pt x="47" y="33"/>
                    <a:pt x="47" y="33"/>
                  </a:cubicBezTo>
                  <a:lnTo>
                    <a:pt x="11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quarter" idx="16"/>
          </p:nvPr>
        </p:nvSpPr>
        <p:spPr/>
        <p:txBody>
          <a:bodyPr/>
          <a:lstStyle/>
          <a:p>
            <a:endParaRPr lang="en-US"/>
          </a:p>
        </p:txBody>
      </p:sp>
      <p:sp>
        <p:nvSpPr>
          <p:cNvPr id="22" name="Rectangle 21"/>
          <p:cNvSpPr/>
          <p:nvPr/>
        </p:nvSpPr>
        <p:spPr>
          <a:xfrm>
            <a:off x="0" y="6076997"/>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600" b="1" i="1" kern="0" dirty="0" smtClean="0">
                <a:solidFill>
                  <a:srgbClr val="FFFFFF"/>
                </a:solidFill>
                <a:latin typeface="Arial" panose="020B0604020202020204"/>
                <a:ea typeface="ＭＳ Ｐゴシック" charset="-128"/>
              </a:rPr>
              <a:t>Always k</a:t>
            </a:r>
            <a:r>
              <a:rPr kumimoji="0" lang="en-US" sz="1600" b="1" i="1" u="none" strike="noStrike" kern="0" cap="none" spc="0" normalizeH="0" baseline="0" noProof="0" dirty="0" smtClean="0">
                <a:ln>
                  <a:noFill/>
                </a:ln>
                <a:solidFill>
                  <a:srgbClr val="FFFFFF"/>
                </a:solidFill>
                <a:effectLst/>
                <a:uLnTx/>
                <a:uFillTx/>
                <a:latin typeface="Arial" panose="020B0604020202020204"/>
                <a:ea typeface="ＭＳ Ｐゴシック" charset="-128"/>
                <a:cs typeface="+mn-cs"/>
              </a:rPr>
              <a:t>now your cash flow</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241341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Brush up on benefits   </a:t>
            </a:r>
            <a:endParaRPr lang="en-US" dirty="0"/>
          </a:p>
        </p:txBody>
      </p:sp>
      <p:sp>
        <p:nvSpPr>
          <p:cNvPr id="3" name="Slide Number Placeholder 2"/>
          <p:cNvSpPr>
            <a:spLocks noGrp="1"/>
          </p:cNvSpPr>
          <p:nvPr>
            <p:ph type="sldNum" sz="quarter" idx="10"/>
          </p:nvPr>
        </p:nvSpPr>
        <p:spPr/>
        <p:txBody>
          <a:bodyPr/>
          <a:lstStyle/>
          <a:p>
            <a:fld id="{496F6AEA-BFCE-644B-B5DE-06784F16BF6E}" type="slidenum">
              <a:rPr lang="en-US" smtClean="0">
                <a:solidFill>
                  <a:srgbClr val="474C55"/>
                </a:solidFill>
              </a:rPr>
              <a:pPr/>
              <a:t>9</a:t>
            </a:fld>
            <a:endParaRPr lang="en-US" dirty="0">
              <a:solidFill>
                <a:srgbClr val="474C55"/>
              </a:solidFill>
            </a:endParaRP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342900" y="1534012"/>
            <a:ext cx="11461810" cy="4259628"/>
          </a:xfrm>
        </p:spPr>
        <p:txBody>
          <a:bodyPr/>
          <a:lstStyle/>
          <a:p>
            <a:r>
              <a:rPr lang="en-US" sz="2400" dirty="0" smtClean="0"/>
              <a:t>Retirement plan </a:t>
            </a:r>
          </a:p>
          <a:p>
            <a:pPr lvl="1"/>
            <a:r>
              <a:rPr lang="en-US" sz="2000" dirty="0" smtClean="0"/>
              <a:t>401k company match </a:t>
            </a:r>
          </a:p>
          <a:p>
            <a:pPr lvl="1"/>
            <a:r>
              <a:rPr lang="en-US" sz="2000" dirty="0" smtClean="0"/>
              <a:t>Vesting period </a:t>
            </a:r>
          </a:p>
          <a:p>
            <a:r>
              <a:rPr lang="en-US" sz="2400" dirty="0" smtClean="0"/>
              <a:t>Health insurance coverage </a:t>
            </a:r>
          </a:p>
          <a:p>
            <a:endParaRPr lang="en-US" sz="2400" dirty="0" smtClean="0"/>
          </a:p>
          <a:p>
            <a:r>
              <a:rPr lang="en-US" sz="2400" dirty="0" smtClean="0"/>
              <a:t>Maternity, Paternity, Adoption leave </a:t>
            </a:r>
          </a:p>
          <a:p>
            <a:endParaRPr lang="en-US" sz="2400" dirty="0" smtClean="0"/>
          </a:p>
          <a:p>
            <a:r>
              <a:rPr lang="en-US" sz="2400" dirty="0" smtClean="0"/>
              <a:t>Tuition reimbursement  </a:t>
            </a:r>
            <a:br>
              <a:rPr lang="en-US" sz="2400" dirty="0" smtClean="0"/>
            </a:br>
            <a:endParaRPr lang="en-US" sz="2400" dirty="0" smtClean="0"/>
          </a:p>
          <a:p>
            <a:r>
              <a:rPr lang="en-US" sz="2400" dirty="0" smtClean="0"/>
              <a:t>Student loan repayment assistance </a:t>
            </a:r>
            <a:endParaRPr lang="en-US" sz="2400" dirty="0"/>
          </a:p>
        </p:txBody>
      </p:sp>
      <p:sp>
        <p:nvSpPr>
          <p:cNvPr id="7" name="Text Placeholder 6"/>
          <p:cNvSpPr>
            <a:spLocks noGrp="1"/>
          </p:cNvSpPr>
          <p:nvPr>
            <p:ph type="body" sz="quarter" idx="15"/>
          </p:nvPr>
        </p:nvSpPr>
        <p:spPr/>
        <p:txBody>
          <a:bodyPr/>
          <a:lstStyle/>
          <a:p>
            <a:r>
              <a:rPr lang="en-US" dirty="0" smtClean="0"/>
              <a:t>Take advantage of what your employer offers </a:t>
            </a:r>
            <a:endParaRPr lang="en-US" dirty="0"/>
          </a:p>
        </p:txBody>
      </p:sp>
      <p:pic>
        <p:nvPicPr>
          <p:cNvPr id="9" name="Picture 8"/>
          <p:cNvPicPr>
            <a:picLocks noChangeAspect="1"/>
          </p:cNvPicPr>
          <p:nvPr/>
        </p:nvPicPr>
        <p:blipFill>
          <a:blip r:embed="rId3"/>
          <a:stretch>
            <a:fillRect/>
          </a:stretch>
        </p:blipFill>
        <p:spPr>
          <a:xfrm>
            <a:off x="5557270" y="1404901"/>
            <a:ext cx="6413548" cy="4273666"/>
          </a:xfrm>
          <a:prstGeom prst="rect">
            <a:avLst/>
          </a:prstGeom>
        </p:spPr>
      </p:pic>
      <p:sp>
        <p:nvSpPr>
          <p:cNvPr id="10" name="Rectangle 9"/>
          <p:cNvSpPr/>
          <p:nvPr/>
        </p:nvSpPr>
        <p:spPr>
          <a:xfrm>
            <a:off x="5838" y="5966117"/>
            <a:ext cx="12192000" cy="372636"/>
          </a:xfrm>
          <a:prstGeom prst="rect">
            <a:avLst/>
          </a:prstGeom>
          <a:gradFill flip="none" rotWithShape="1">
            <a:gsLst>
              <a:gs pos="54000">
                <a:srgbClr val="7F7F7F"/>
              </a:gs>
              <a:gs pos="92000">
                <a:srgbClr val="D8D8D8"/>
              </a:gs>
              <a:gs pos="100000">
                <a:sysClr val="window" lastClr="FFFFFF"/>
              </a:gs>
            </a:gsLst>
            <a:lin ang="10800000" scaled="1"/>
            <a:tileRect/>
          </a:gradFill>
        </p:spPr>
        <p:txBody>
          <a:bodyPr wrap="square" rIns="548640" rtlCol="0" anchor="ctr" anchorCtr="0">
            <a:no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rgbClr val="FFFFFF"/>
                </a:solidFill>
                <a:effectLst/>
                <a:uLnTx/>
                <a:uFillTx/>
                <a:latin typeface="Arial" panose="020B0604020202020204"/>
                <a:ea typeface="ＭＳ Ｐゴシック" charset="-128"/>
                <a:cs typeface="+mn-cs"/>
              </a:rPr>
              <a:t>Don’t miss out on more in your pocket</a:t>
            </a:r>
            <a:endParaRPr kumimoji="0" lang="en-US" sz="1600" b="1" i="1" u="none" strike="noStrike" kern="0" cap="none" spc="0" normalizeH="0" baseline="0" noProof="0" dirty="0">
              <a:ln>
                <a:noFill/>
              </a:ln>
              <a:solidFill>
                <a:srgbClr val="FFFFFF"/>
              </a:solidFill>
              <a:effectLst/>
              <a:uLnTx/>
              <a:uFillTx/>
              <a:latin typeface="Arial" panose="020B0604020202020204"/>
              <a:ea typeface="ＭＳ Ｐゴシック" charset="-128"/>
              <a:cs typeface="+mn-cs"/>
            </a:endParaRPr>
          </a:p>
        </p:txBody>
      </p:sp>
    </p:spTree>
    <p:extLst>
      <p:ext uri="{BB962C8B-B14F-4D97-AF65-F5344CB8AC3E}">
        <p14:creationId xmlns:p14="http://schemas.microsoft.com/office/powerpoint/2010/main" val="3229052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MFS Rebrand">
  <a:themeElements>
    <a:clrScheme name="MFS Refresh">
      <a:dk1>
        <a:srgbClr val="474C55"/>
      </a:dk1>
      <a:lt1>
        <a:srgbClr val="FFFFFF"/>
      </a:lt1>
      <a:dk2>
        <a:srgbClr val="CD163F"/>
      </a:dk2>
      <a:lt2>
        <a:srgbClr val="4B0532"/>
      </a:lt2>
      <a:accent1>
        <a:srgbClr val="005776"/>
      </a:accent1>
      <a:accent2>
        <a:srgbClr val="7E872A"/>
      </a:accent2>
      <a:accent3>
        <a:srgbClr val="743A8D"/>
      </a:accent3>
      <a:accent4>
        <a:srgbClr val="878A8F"/>
      </a:accent4>
      <a:accent5>
        <a:srgbClr val="00AEC7"/>
      </a:accent5>
      <a:accent6>
        <a:srgbClr val="89163E"/>
      </a:accent6>
      <a:hlink>
        <a:srgbClr val="00A2D5"/>
      </a:hlink>
      <a:folHlink>
        <a:srgbClr val="3D95AB"/>
      </a:folHlink>
    </a:clrScheme>
    <a:fontScheme name="MFS Refres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MFS Refresh">
      <a:dk1>
        <a:srgbClr val="474C55"/>
      </a:dk1>
      <a:lt1>
        <a:srgbClr val="FFFFFF"/>
      </a:lt1>
      <a:dk2>
        <a:srgbClr val="CD163F"/>
      </a:dk2>
      <a:lt2>
        <a:srgbClr val="4B0532"/>
      </a:lt2>
      <a:accent1>
        <a:srgbClr val="005776"/>
      </a:accent1>
      <a:accent2>
        <a:srgbClr val="7E872A"/>
      </a:accent2>
      <a:accent3>
        <a:srgbClr val="743A8D"/>
      </a:accent3>
      <a:accent4>
        <a:srgbClr val="878A8F"/>
      </a:accent4>
      <a:accent5>
        <a:srgbClr val="00AEC7"/>
      </a:accent5>
      <a:accent6>
        <a:srgbClr val="89163E"/>
      </a:accent6>
      <a:hlink>
        <a:srgbClr val="00A2D5"/>
      </a:hlink>
      <a:folHlink>
        <a:srgbClr val="3D95AB"/>
      </a:folHlink>
    </a:clrScheme>
    <a:fontScheme name="MFS Refres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94">
      <a:dk1>
        <a:srgbClr val="760027"/>
      </a:dk1>
      <a:lt1>
        <a:sysClr val="window" lastClr="FFFFFF"/>
      </a:lt1>
      <a:dk2>
        <a:srgbClr val="1F497D"/>
      </a:dk2>
      <a:lt2>
        <a:srgbClr val="FFFFFF"/>
      </a:lt2>
      <a:accent1>
        <a:srgbClr val="287D88"/>
      </a:accent1>
      <a:accent2>
        <a:srgbClr val="39B1C1"/>
      </a:accent2>
      <a:accent3>
        <a:srgbClr val="FFC000"/>
      </a:accent3>
      <a:accent4>
        <a:srgbClr val="143E44"/>
      </a:accent4>
      <a:accent5>
        <a:srgbClr val="4BACC6"/>
      </a:accent5>
      <a:accent6>
        <a:srgbClr val="76923C"/>
      </a:accent6>
      <a:hlink>
        <a:srgbClr val="7F7F7F"/>
      </a:hlink>
      <a:folHlink>
        <a:srgbClr val="7600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85000"/>
          </a:lnSpc>
          <a:spcBef>
            <a:spcPct val="0"/>
          </a:spcBef>
          <a:spcAft>
            <a:spcPts val="500"/>
          </a:spcAft>
          <a:buClrTx/>
          <a:buSzTx/>
          <a:buFontTx/>
          <a:buNone/>
          <a:tabLst/>
          <a:defRPr kumimoji="0" sz="2000" b="1" i="0" u="none" strike="noStrike" kern="1200" cap="none" spc="0" normalizeH="0" baseline="0" noProof="0" dirty="0" smtClean="0">
            <a:ln>
              <a:noFill/>
            </a:ln>
            <a:solidFill>
              <a:srgbClr val="8A002E"/>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4">
    <a:dk1>
      <a:srgbClr val="760027"/>
    </a:dk1>
    <a:lt1>
      <a:sysClr val="window" lastClr="FFFFFF"/>
    </a:lt1>
    <a:dk2>
      <a:srgbClr val="1F497D"/>
    </a:dk2>
    <a:lt2>
      <a:srgbClr val="FFFFFF"/>
    </a:lt2>
    <a:accent1>
      <a:srgbClr val="287D88"/>
    </a:accent1>
    <a:accent2>
      <a:srgbClr val="39B1C1"/>
    </a:accent2>
    <a:accent3>
      <a:srgbClr val="FFC000"/>
    </a:accent3>
    <a:accent4>
      <a:srgbClr val="143E44"/>
    </a:accent4>
    <a:accent5>
      <a:srgbClr val="4BACC6"/>
    </a:accent5>
    <a:accent6>
      <a:srgbClr val="76923C"/>
    </a:accent6>
    <a:hlink>
      <a:srgbClr val="7F7F7F"/>
    </a:hlink>
    <a:folHlink>
      <a:srgbClr val="760027"/>
    </a:folHlink>
  </a:clrScheme>
</a:themeOverride>
</file>

<file path=docProps/app.xml><?xml version="1.0" encoding="utf-8"?>
<Properties xmlns="http://schemas.openxmlformats.org/officeDocument/2006/extended-properties" xmlns:vt="http://schemas.openxmlformats.org/officeDocument/2006/docPropsVTypes">
  <TotalTime>12632</TotalTime>
  <Words>7495</Words>
  <Application>Microsoft Office PowerPoint</Application>
  <PresentationFormat>Widescreen</PresentationFormat>
  <Paragraphs>752</Paragraphs>
  <Slides>35</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ＭＳ Ｐゴシック</vt:lpstr>
      <vt:lpstr>Arial</vt:lpstr>
      <vt:lpstr>Arial Narrow</vt:lpstr>
      <vt:lpstr>Calibri</vt:lpstr>
      <vt:lpstr>Calibri Light</vt:lpstr>
      <vt:lpstr>Times New Roman</vt:lpstr>
      <vt:lpstr>Wingdings</vt:lpstr>
      <vt:lpstr>MFS Rebrand</vt:lpstr>
      <vt:lpstr>4_Office Theme</vt:lpstr>
      <vt:lpstr>Office Theme</vt:lpstr>
      <vt:lpstr>PowerPoint Presentation</vt:lpstr>
      <vt:lpstr>Women have choices and unique challenges</vt:lpstr>
      <vt:lpstr>What Keeps You Up At Night ? </vt:lpstr>
      <vt:lpstr>That was then…</vt:lpstr>
      <vt:lpstr>This is now</vt:lpstr>
      <vt:lpstr>Starting out: early life stage</vt:lpstr>
      <vt:lpstr>Care for your credit</vt:lpstr>
      <vt:lpstr>Make a Budget </vt:lpstr>
      <vt:lpstr>Brush up on benefits   </vt:lpstr>
      <vt:lpstr>The juggling act: middle life stage</vt:lpstr>
      <vt:lpstr>Merging Finances After Marriage </vt:lpstr>
      <vt:lpstr>Flying solo </vt:lpstr>
      <vt:lpstr>The goal: max out your 401k</vt:lpstr>
      <vt:lpstr>The reality: life gets in the way</vt:lpstr>
      <vt:lpstr>The reality: life gets in the way of retirement saving</vt:lpstr>
      <vt:lpstr>The rescue: caregivers need to solidify retirement saving</vt:lpstr>
      <vt:lpstr>The return: when children come back to the nest</vt:lpstr>
      <vt:lpstr>Caregiving costs: financial support for loved ones</vt:lpstr>
      <vt:lpstr>Getting your ducks in a row: Later life stage</vt:lpstr>
      <vt:lpstr>Social Security for women</vt:lpstr>
      <vt:lpstr>Women cost more</vt:lpstr>
      <vt:lpstr>You can let life happen…</vt:lpstr>
      <vt:lpstr>Or you can make it happen! </vt:lpstr>
      <vt:lpstr>Thank You 1-800-343-2829</vt:lpstr>
      <vt:lpstr>Methodology for Participant Assumptions (slides 13 and 15) </vt:lpstr>
      <vt:lpstr>Methodology for MFS Retirement Income Survey</vt:lpstr>
      <vt:lpstr>Additional Slides</vt:lpstr>
      <vt:lpstr>Women ages 20-30</vt:lpstr>
      <vt:lpstr>PowerPoint Presentation</vt:lpstr>
      <vt:lpstr>LEAVING A STRONG LEGACY</vt:lpstr>
      <vt:lpstr>7 IMPORTANT ESTATE PLANNING  TOOLS FOR SMART WOMEN</vt:lpstr>
      <vt:lpstr>STRATEGIES TO HELP WITH FINANCIAL SUCCESS</vt:lpstr>
      <vt:lpstr>PowerPoint Presentation</vt:lpstr>
      <vt:lpstr>PowerPoint Presentation</vt:lpstr>
      <vt:lpstr>CREATE YOUR STRATEGY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Carol A. Thompson</cp:lastModifiedBy>
  <cp:revision>719</cp:revision>
  <cp:lastPrinted>2019-06-07T19:20:30Z</cp:lastPrinted>
  <dcterms:created xsi:type="dcterms:W3CDTF">2017-02-23T20:32:44Z</dcterms:created>
  <dcterms:modified xsi:type="dcterms:W3CDTF">2020-02-13T12:35:45Z</dcterms:modified>
</cp:coreProperties>
</file>