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4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78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1393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0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1891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09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72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5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82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8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9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2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73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01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33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24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AE13B-775C-4E53-9595-C2CDD16AF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023" y="373853"/>
            <a:ext cx="8033032" cy="1646302"/>
          </a:xfrm>
        </p:spPr>
        <p:txBody>
          <a:bodyPr/>
          <a:lstStyle/>
          <a:p>
            <a:pPr algn="ctr"/>
            <a:r>
              <a:rPr lang="en-US" sz="6600" b="1" cap="small" dirty="0"/>
              <a:t>Opportunity Zones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F1FBC-F24D-43EF-9E20-C9572D229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1119" y="2133317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</a:rPr>
              <a:t>Jason E. Richards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EB1230-A156-4F74-BAD5-2C58E082F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915" y="3230216"/>
            <a:ext cx="5149343" cy="320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16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F1977-A80A-45F2-8F49-C242BE21C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800" cap="small" dirty="0"/>
              <a:t>1031 Exchange?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33459-87C6-40AC-981D-462E2F58D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52" y="1233198"/>
            <a:ext cx="8596668" cy="3880773"/>
          </a:xfrm>
        </p:spPr>
        <p:txBody>
          <a:bodyPr>
            <a:noAutofit/>
          </a:bodyPr>
          <a:lstStyle/>
          <a:p>
            <a:r>
              <a:rPr lang="en-US" sz="2600" b="1" u="sng" dirty="0">
                <a:solidFill>
                  <a:schemeClr val="tx1"/>
                </a:solidFill>
              </a:rPr>
              <a:t>Is it the same as a 1031 exchange?  NO</a:t>
            </a:r>
          </a:p>
          <a:p>
            <a:endParaRPr lang="en-US" sz="2600" b="1" u="sng" dirty="0">
              <a:solidFill>
                <a:schemeClr val="tx1"/>
              </a:solidFill>
            </a:endParaRPr>
          </a:p>
          <a:p>
            <a:r>
              <a:rPr lang="en-US" sz="2600" b="1" u="sng" dirty="0">
                <a:solidFill>
                  <a:schemeClr val="tx1"/>
                </a:solidFill>
              </a:rPr>
              <a:t>Deferral</a:t>
            </a:r>
            <a:r>
              <a:rPr lang="en-US" sz="2600" dirty="0">
                <a:solidFill>
                  <a:schemeClr val="tx1"/>
                </a:solidFill>
              </a:rPr>
              <a:t> of Gain, Not Complete Avoidance</a:t>
            </a:r>
            <a:br>
              <a:rPr lang="en-US" sz="2600" dirty="0">
                <a:solidFill>
                  <a:schemeClr val="tx1"/>
                </a:solidFill>
              </a:rPr>
            </a:br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45 Days to Identify</a:t>
            </a:r>
            <a:br>
              <a:rPr lang="en-US" sz="2600" dirty="0">
                <a:solidFill>
                  <a:schemeClr val="tx1"/>
                </a:solidFill>
              </a:rPr>
            </a:br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180 Days to Close</a:t>
            </a:r>
            <a:br>
              <a:rPr lang="en-US" sz="2600" dirty="0">
                <a:solidFill>
                  <a:schemeClr val="tx1"/>
                </a:solidFill>
              </a:rPr>
            </a:br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Must Spend the Same or More for 100% Deferral</a:t>
            </a:r>
          </a:p>
        </p:txBody>
      </p:sp>
    </p:spTree>
    <p:extLst>
      <p:ext uri="{BB962C8B-B14F-4D97-AF65-F5344CB8AC3E}">
        <p14:creationId xmlns:p14="http://schemas.microsoft.com/office/powerpoint/2010/main" val="206452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F1977-A80A-45F2-8F49-C242BE21C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800" cap="small" dirty="0"/>
              <a:t>Opportunity Zone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33459-87C6-40AC-981D-462E2F58D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9762"/>
            <a:ext cx="8864303" cy="4193964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Deferral of Gain </a:t>
            </a:r>
            <a:r>
              <a:rPr lang="en-US" sz="2600" b="1" u="sng" dirty="0">
                <a:solidFill>
                  <a:schemeClr val="tx1"/>
                </a:solidFill>
              </a:rPr>
              <a:t>and</a:t>
            </a:r>
            <a:r>
              <a:rPr lang="en-US" sz="2600" dirty="0">
                <a:solidFill>
                  <a:schemeClr val="tx1"/>
                </a:solidFill>
              </a:rPr>
              <a:t> Potential Future Avoidance</a:t>
            </a:r>
            <a:br>
              <a:rPr lang="en-US" sz="2600" dirty="0">
                <a:solidFill>
                  <a:schemeClr val="tx1"/>
                </a:solidFill>
              </a:rPr>
            </a:br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180 Days to Buy Replacement</a:t>
            </a:r>
            <a:br>
              <a:rPr lang="en-US" sz="2600" dirty="0">
                <a:solidFill>
                  <a:schemeClr val="tx1"/>
                </a:solidFill>
              </a:rPr>
            </a:br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For 100% Deferral, Must Reinvest 100% of Gain</a:t>
            </a:r>
            <a:br>
              <a:rPr lang="en-US" sz="2600" dirty="0"/>
            </a:br>
            <a:endParaRPr lang="en-US" sz="2600" dirty="0"/>
          </a:p>
          <a:p>
            <a:r>
              <a:rPr lang="en-US" sz="2600" b="1" dirty="0">
                <a:solidFill>
                  <a:srgbClr val="FF0000"/>
                </a:solidFill>
              </a:rPr>
              <a:t>Deferral Through December 31, 2026</a:t>
            </a:r>
            <a:br>
              <a:rPr lang="en-US" sz="2600" dirty="0"/>
            </a:br>
            <a:endParaRPr lang="en-US" sz="2600" dirty="0"/>
          </a:p>
          <a:p>
            <a:r>
              <a:rPr lang="en-US" sz="2600" dirty="0">
                <a:solidFill>
                  <a:schemeClr val="tx1"/>
                </a:solidFill>
              </a:rPr>
              <a:t>After 10 Years, No Future Taxes on Additional Appreciation…</a:t>
            </a:r>
            <a:r>
              <a:rPr lang="en-US" sz="2600" b="1" u="sng" dirty="0">
                <a:solidFill>
                  <a:schemeClr val="tx1"/>
                </a:solidFill>
              </a:rPr>
              <a:t>EVER</a:t>
            </a:r>
            <a:r>
              <a:rPr lang="en-US" sz="2600" dirty="0">
                <a:solidFill>
                  <a:schemeClr val="tx1"/>
                </a:solidFill>
              </a:rPr>
              <a:t>!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Reduction in Deferred Gain No Longer Available</a:t>
            </a:r>
          </a:p>
        </p:txBody>
      </p:sp>
    </p:spTree>
    <p:extLst>
      <p:ext uri="{BB962C8B-B14F-4D97-AF65-F5344CB8AC3E}">
        <p14:creationId xmlns:p14="http://schemas.microsoft.com/office/powerpoint/2010/main" val="35073943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F1977-A80A-45F2-8F49-C242BE21C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800" cap="small" dirty="0"/>
              <a:t>Opportunity Zone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33459-87C6-40AC-981D-462E2F58D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871" y="1219846"/>
            <a:ext cx="8596668" cy="3880773"/>
          </a:xfrm>
        </p:spPr>
        <p:txBody>
          <a:bodyPr>
            <a:noAutofit/>
          </a:bodyPr>
          <a:lstStyle/>
          <a:p>
            <a:pPr lvl="1"/>
            <a:r>
              <a:rPr lang="en-US" sz="2600" dirty="0">
                <a:solidFill>
                  <a:schemeClr val="tx1"/>
                </a:solidFill>
              </a:rPr>
              <a:t>All Capital Gains Qualify</a:t>
            </a:r>
            <a:br>
              <a:rPr lang="en-US" sz="2600" dirty="0">
                <a:solidFill>
                  <a:schemeClr val="tx1"/>
                </a:solidFill>
              </a:rPr>
            </a:b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Depreciation Recapture Can Not Be Deferred</a:t>
            </a:r>
            <a:br>
              <a:rPr lang="en-US" sz="2600" dirty="0">
                <a:solidFill>
                  <a:schemeClr val="tx1"/>
                </a:solidFill>
              </a:rPr>
            </a:b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Only Re-invested Capital Gain Qualifies</a:t>
            </a:r>
            <a:br>
              <a:rPr lang="en-US" sz="2600" dirty="0">
                <a:solidFill>
                  <a:schemeClr val="tx1"/>
                </a:solidFill>
              </a:rPr>
            </a:b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Partners Can Make Separate Decisions</a:t>
            </a:r>
            <a:br>
              <a:rPr lang="en-US" sz="2600" dirty="0">
                <a:solidFill>
                  <a:schemeClr val="tx1"/>
                </a:solidFill>
              </a:rPr>
            </a:b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Self Certification: File Form 8996 To Become A Qualified Opportunity Fund</a:t>
            </a:r>
          </a:p>
          <a:p>
            <a:pPr marL="0" indent="0">
              <a:buNone/>
            </a:pPr>
            <a:endParaRPr lang="en-US" sz="2600" b="1" u="sng" dirty="0"/>
          </a:p>
          <a:p>
            <a:pPr lvl="1"/>
            <a:endParaRPr lang="en-US" sz="2600" b="1" u="sng" dirty="0"/>
          </a:p>
        </p:txBody>
      </p:sp>
    </p:spTree>
    <p:extLst>
      <p:ext uri="{BB962C8B-B14F-4D97-AF65-F5344CB8AC3E}">
        <p14:creationId xmlns:p14="http://schemas.microsoft.com/office/powerpoint/2010/main" val="23581347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F1977-A80A-45F2-8F49-C242BE21C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800" cap="small" dirty="0"/>
              <a:t>Opportunity Zones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C1CA4F-8018-43B3-95B2-06DCDCB25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487" y="1275702"/>
            <a:ext cx="7968949" cy="477566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3098308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F1977-A80A-45F2-8F49-C242BE21C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800" cap="small" dirty="0"/>
              <a:t>Mechanics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9A0B2D-ABFB-4AD0-9C71-2CEBCE1007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5144" y="1258924"/>
            <a:ext cx="8305800" cy="4912457"/>
          </a:xfrm>
        </p:spPr>
      </p:pic>
    </p:spTree>
    <p:extLst>
      <p:ext uri="{BB962C8B-B14F-4D97-AF65-F5344CB8AC3E}">
        <p14:creationId xmlns:p14="http://schemas.microsoft.com/office/powerpoint/2010/main" val="3090272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CADB1BE-2B85-4189-8C3D-C3701558A3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3886" y="372534"/>
            <a:ext cx="8192250" cy="6079066"/>
          </a:xfrm>
        </p:spPr>
      </p:pic>
    </p:spTree>
    <p:extLst>
      <p:ext uri="{BB962C8B-B14F-4D97-AF65-F5344CB8AC3E}">
        <p14:creationId xmlns:p14="http://schemas.microsoft.com/office/powerpoint/2010/main" val="2664290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F1977-A80A-45F2-8F49-C242BE21C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cap="small" dirty="0"/>
              <a:t>Questions</a:t>
            </a:r>
            <a:r>
              <a:rPr lang="en-US" sz="6000" dirty="0"/>
              <a:t>….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2C401A4-0AAB-4242-8F63-AF6A83670814}"/>
              </a:ext>
            </a:extLst>
          </p:cNvPr>
          <p:cNvSpPr txBox="1">
            <a:spLocks/>
          </p:cNvSpPr>
          <p:nvPr/>
        </p:nvSpPr>
        <p:spPr>
          <a:xfrm>
            <a:off x="677334" y="2109566"/>
            <a:ext cx="7766936" cy="3026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solidFill>
                  <a:schemeClr val="tx1"/>
                </a:solidFill>
              </a:rPr>
              <a:t>JASON E. RICHARDS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(405) 235-6500 </a:t>
            </a:r>
          </a:p>
          <a:p>
            <a:pPr marL="0" indent="0"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</a:rPr>
              <a:t>Jason@resolutionlegal.com </a:t>
            </a:r>
          </a:p>
        </p:txBody>
      </p:sp>
    </p:spTree>
    <p:extLst>
      <p:ext uri="{BB962C8B-B14F-4D97-AF65-F5344CB8AC3E}">
        <p14:creationId xmlns:p14="http://schemas.microsoft.com/office/powerpoint/2010/main" val="13154333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</TotalTime>
  <Words>159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Opportunity Zones</vt:lpstr>
      <vt:lpstr>1031 Exchange?</vt:lpstr>
      <vt:lpstr>Opportunity Zone</vt:lpstr>
      <vt:lpstr>Opportunity Zone</vt:lpstr>
      <vt:lpstr>Opportunity Zones</vt:lpstr>
      <vt:lpstr>Mechanics</vt:lpstr>
      <vt:lpstr>PowerPoint Presentation</vt:lpstr>
      <vt:lpstr>Questions….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ESTATE INVESTMENTS AND TAXES</dc:title>
  <dc:creator>Owner</dc:creator>
  <cp:lastModifiedBy>Beth Hughes</cp:lastModifiedBy>
  <cp:revision>20</cp:revision>
  <dcterms:created xsi:type="dcterms:W3CDTF">2018-10-24T04:15:18Z</dcterms:created>
  <dcterms:modified xsi:type="dcterms:W3CDTF">2022-01-11T19:07:10Z</dcterms:modified>
</cp:coreProperties>
</file>